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p:regular r:id="rId32"/>
      <p:bold r:id="rId33"/>
      <p:italic r:id="rId34"/>
      <p:boldItalic r:id="rId35"/>
    </p:embeddedFont>
    <p:embeddedFont>
      <p:font typeface="Nuni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F49E8C-FFA6-45E8-B1C2-F071A1786572}">
  <a:tblStyle styleId="{31F49E8C-FFA6-45E8-B1C2-F071A1786572}"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Nunito-bold.fntdata"/><Relationship Id="rId14" Type="http://schemas.openxmlformats.org/officeDocument/2006/relationships/slide" Target="slides/slide8.xml"/><Relationship Id="rId36" Type="http://schemas.openxmlformats.org/officeDocument/2006/relationships/font" Target="fonts/Nunito-regular.fntdata"/><Relationship Id="rId17" Type="http://schemas.openxmlformats.org/officeDocument/2006/relationships/slide" Target="slides/slide11.xml"/><Relationship Id="rId39" Type="http://schemas.openxmlformats.org/officeDocument/2006/relationships/font" Target="fonts/Nunito-boldItalic.fntdata"/><Relationship Id="rId16" Type="http://schemas.openxmlformats.org/officeDocument/2006/relationships/slide" Target="slides/slide10.xml"/><Relationship Id="rId38" Type="http://schemas.openxmlformats.org/officeDocument/2006/relationships/font" Target="fonts/Nuni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achnyc.zendesk.com/hc/en-us/articles/360053601831-What-is-a-DBN-District-Borough-Number-"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52efa4b8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b52efa4b8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Lots of variation here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b52efa4b8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b52efa4b8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100"/>
              </a:spcBef>
              <a:spcAft>
                <a:spcPts val="0"/>
              </a:spcAft>
              <a:buClr>
                <a:schemeClr val="dk1"/>
              </a:buClr>
              <a:buSzPts val="1100"/>
              <a:buFont typeface="Arial"/>
              <a:buNone/>
            </a:pPr>
            <a:r>
              <a:rPr lang="en" sz="1050">
                <a:solidFill>
                  <a:schemeClr val="dk1"/>
                </a:solidFill>
              </a:rPr>
              <a:t>I created separate dataframes for regression (where the target variable is 0-100%) vs. classification (where the target variable is ‘High’, ‘Medium’, or ‘Low’) and created dummy variables for the two data frames.</a:t>
            </a:r>
            <a:endParaRPr sz="1050">
              <a:solidFill>
                <a:schemeClr val="dk1"/>
              </a:solidFill>
            </a:endParaRPr>
          </a:p>
          <a:p>
            <a:pPr indent="0" lvl="0" marL="0" rtl="0" algn="l">
              <a:lnSpc>
                <a:spcPct val="150000"/>
              </a:lnSpc>
              <a:spcBef>
                <a:spcPts val="1100"/>
              </a:spcBef>
              <a:spcAft>
                <a:spcPts val="0"/>
              </a:spcAft>
              <a:buClr>
                <a:schemeClr val="dk1"/>
              </a:buClr>
              <a:buSzPts val="1100"/>
              <a:buFont typeface="Arial"/>
              <a:buNone/>
            </a:pPr>
            <a:r>
              <a:rPr lang="en" sz="1050">
                <a:solidFill>
                  <a:schemeClr val="dk1"/>
                </a:solidFill>
              </a:rPr>
              <a:t>I then split into testing and training datasets usingelected not to standardize the magnitude of numeric features using a scaler because the numeric variables only go 0-100 and the dummy variables are simply 1s and 0s.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7a8849ee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7a8849ee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50">
                <a:solidFill>
                  <a:schemeClr val="dk1"/>
                </a:solidFill>
                <a:latin typeface="Roboto"/>
                <a:ea typeface="Roboto"/>
                <a:cs typeface="Roboto"/>
                <a:sym typeface="Roboto"/>
              </a:rPr>
              <a:t>As noted above in additional preprocessing, after using</a:t>
            </a:r>
            <a:r>
              <a:rPr lang="en" sz="1050">
                <a:solidFill>
                  <a:schemeClr val="dk1"/>
                </a:solidFill>
              </a:rPr>
              <a:t> </a:t>
            </a:r>
            <a:r>
              <a:rPr b="1" lang="en" sz="1050">
                <a:solidFill>
                  <a:schemeClr val="dk1"/>
                </a:solidFill>
              </a:rPr>
              <a:t>Last Year's % Chronically Absent to Predict Next Year's as a baseline comparison,</a:t>
            </a:r>
            <a:r>
              <a:rPr lang="en" sz="1050">
                <a:solidFill>
                  <a:schemeClr val="dk1"/>
                </a:solidFill>
              </a:rPr>
              <a:t> I found that this one variable led to an R2 of .64 for linear regression and an accuracy of .77 with a Decision Tree. </a:t>
            </a:r>
            <a:r>
              <a:rPr b="1" lang="en" sz="1050">
                <a:solidFill>
                  <a:schemeClr val="dk1"/>
                </a:solidFill>
              </a:rPr>
              <a:t>Meaning the previous models were not outperforming this baseline. So we tried adding 5 additional features</a:t>
            </a:r>
            <a:r>
              <a:rPr lang="en" sz="1050">
                <a:solidFill>
                  <a:schemeClr val="dk1"/>
                </a:solidFill>
              </a:rPr>
              <a:t> (see preprocessing above for more information).</a:t>
            </a:r>
            <a:endParaRPr sz="1050">
              <a:solidFill>
                <a:schemeClr val="dk1"/>
              </a:solidFill>
            </a:endParaRPr>
          </a:p>
          <a:p>
            <a:pPr indent="0" lvl="0" marL="0" rtl="0" algn="l">
              <a:lnSpc>
                <a:spcPct val="150000"/>
              </a:lnSpc>
              <a:spcBef>
                <a:spcPts val="0"/>
              </a:spcBef>
              <a:spcAft>
                <a:spcPts val="0"/>
              </a:spcAft>
              <a:buNone/>
            </a:pPr>
            <a:r>
              <a:t/>
            </a:r>
            <a:endParaRPr sz="1050">
              <a:solidFill>
                <a:schemeClr val="dk1"/>
              </a:solidFill>
            </a:endParaRPr>
          </a:p>
          <a:p>
            <a:pPr indent="-295275" lvl="0" marL="736600" marR="279400" rtl="0" algn="l">
              <a:lnSpc>
                <a:spcPct val="142857"/>
              </a:lnSpc>
              <a:spcBef>
                <a:spcPts val="2200"/>
              </a:spcBef>
              <a:spcAft>
                <a:spcPts val="0"/>
              </a:spcAft>
              <a:buClr>
                <a:schemeClr val="dk1"/>
              </a:buClr>
              <a:buSzPts val="1050"/>
              <a:buChar char="●"/>
            </a:pPr>
            <a:r>
              <a:rPr lang="en" sz="1050">
                <a:solidFill>
                  <a:schemeClr val="dk1"/>
                </a:solidFill>
              </a:rPr>
              <a:t>the difference between each value's '% Chronically Absent' and the 5 year averages of '% Chronically Absent' (grouped by DBN, Grade, &amp; Demographic Variable)</a:t>
            </a:r>
            <a:endParaRPr sz="1050">
              <a:solidFill>
                <a:schemeClr val="dk1"/>
              </a:solidFill>
            </a:endParaRPr>
          </a:p>
          <a:p>
            <a:pPr indent="-295275" lvl="0" marL="736600" marR="279400" rtl="0" algn="l">
              <a:lnSpc>
                <a:spcPct val="142857"/>
              </a:lnSpc>
              <a:spcBef>
                <a:spcPts val="0"/>
              </a:spcBef>
              <a:spcAft>
                <a:spcPts val="0"/>
              </a:spcAft>
              <a:buClr>
                <a:schemeClr val="dk1"/>
              </a:buClr>
              <a:buSzPts val="1050"/>
              <a:buChar char="●"/>
            </a:pPr>
            <a:r>
              <a:rPr lang="en" sz="1050">
                <a:solidFill>
                  <a:schemeClr val="dk1"/>
                </a:solidFill>
              </a:rPr>
              <a:t>the difference between each value's '% Attendance' and the 5 year averages of '% Chronically Absent' (grouped by DBN, Grade, &amp; Demographic Variable)</a:t>
            </a:r>
            <a:endParaRPr sz="1050">
              <a:solidFill>
                <a:schemeClr val="dk1"/>
              </a:solidFill>
            </a:endParaRPr>
          </a:p>
          <a:p>
            <a:pPr indent="-295275" lvl="0" marL="736600" marR="279400" rtl="0" algn="l">
              <a:lnSpc>
                <a:spcPct val="142857"/>
              </a:lnSpc>
              <a:spcBef>
                <a:spcPts val="0"/>
              </a:spcBef>
              <a:spcAft>
                <a:spcPts val="0"/>
              </a:spcAft>
              <a:buClr>
                <a:schemeClr val="dk1"/>
              </a:buClr>
              <a:buSzPts val="1050"/>
              <a:buChar char="●"/>
            </a:pPr>
            <a:r>
              <a:rPr lang="en" sz="1050">
                <a:solidFill>
                  <a:schemeClr val="dk1"/>
                </a:solidFill>
              </a:rPr>
              <a:t>the difference between each value's '% Chronically Absent' and the 2 year averages of '% Chronically Absent' (grouped by DBN, Grade, &amp; Demographic Variable)</a:t>
            </a:r>
            <a:endParaRPr sz="1050">
              <a:solidFill>
                <a:schemeClr val="dk1"/>
              </a:solidFill>
            </a:endParaRPr>
          </a:p>
          <a:p>
            <a:pPr indent="-295275" lvl="0" marL="736600" marR="279400" rtl="0" algn="l">
              <a:lnSpc>
                <a:spcPct val="142857"/>
              </a:lnSpc>
              <a:spcBef>
                <a:spcPts val="0"/>
              </a:spcBef>
              <a:spcAft>
                <a:spcPts val="0"/>
              </a:spcAft>
              <a:buClr>
                <a:schemeClr val="dk1"/>
              </a:buClr>
              <a:buSzPts val="1050"/>
              <a:buChar char="●"/>
            </a:pPr>
            <a:r>
              <a:rPr lang="en" sz="1050">
                <a:solidFill>
                  <a:schemeClr val="dk1"/>
                </a:solidFill>
              </a:rPr>
              <a:t>the difference between each value's '% Attendance' and the 2 year averages of '% Chronically Absent' (grouped by DBN, Grade, &amp; Demographic Variable)</a:t>
            </a:r>
            <a:endParaRPr sz="1050">
              <a:solidFill>
                <a:schemeClr val="dk1"/>
              </a:solidFill>
            </a:endParaRPr>
          </a:p>
          <a:p>
            <a:pPr indent="-295275" lvl="0" marL="736600" marR="279400" rtl="0" algn="l">
              <a:lnSpc>
                <a:spcPct val="142857"/>
              </a:lnSpc>
              <a:spcBef>
                <a:spcPts val="0"/>
              </a:spcBef>
              <a:spcAft>
                <a:spcPts val="0"/>
              </a:spcAft>
              <a:buClr>
                <a:schemeClr val="dk1"/>
              </a:buClr>
              <a:buSzPts val="1050"/>
              <a:buChar char="●"/>
            </a:pPr>
            <a:r>
              <a:rPr lang="en" sz="1050">
                <a:solidFill>
                  <a:schemeClr val="dk1"/>
                </a:solidFill>
              </a:rPr>
              <a:t>% Chronic Absent (which is essentially the previous year's % Chronic Absent as we are predicing the following year.</a:t>
            </a:r>
            <a:endParaRPr sz="1050">
              <a:solidFill>
                <a:schemeClr val="dk1"/>
              </a:solidFill>
            </a:endParaRPr>
          </a:p>
          <a:p>
            <a:pPr indent="0" lvl="0" marL="0" marR="279400" rtl="0" algn="l">
              <a:lnSpc>
                <a:spcPct val="142857"/>
              </a:lnSpc>
              <a:spcBef>
                <a:spcPts val="2200"/>
              </a:spcBef>
              <a:spcAft>
                <a:spcPts val="0"/>
              </a:spcAft>
              <a:buClr>
                <a:schemeClr val="dk1"/>
              </a:buClr>
              <a:buSzPts val="1100"/>
              <a:buFont typeface="Arial"/>
              <a:buNone/>
            </a:pPr>
            <a:r>
              <a:rPr lang="en" sz="1050">
                <a:solidFill>
                  <a:schemeClr val="dk1"/>
                </a:solidFill>
              </a:rPr>
              <a:t>Also the column 'Year' was dropped, since the model was not predicting future year's due to our choice of 'Year' as a categorical value due to this, instead of a TimeSeriesSplit for we used a general Train/Test split. This led to increased model performance, especially for the regression models.</a:t>
            </a:r>
            <a:endParaRPr sz="105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cd427a46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cd427a46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Tried many models both regression and classification</a:t>
            </a:r>
            <a:endParaRPr b="1" sz="1600">
              <a:solidFill>
                <a:srgbClr val="292929"/>
              </a:solidFill>
              <a:highlight>
                <a:srgbClr val="FFFFFF"/>
              </a:highlight>
              <a:latin typeface="Georgia"/>
              <a:ea typeface="Georgia"/>
              <a:cs typeface="Georgia"/>
              <a:sym typeface="Georgia"/>
            </a:endParaRPr>
          </a:p>
          <a:p>
            <a:pPr indent="-298450" lvl="0" marL="457200" rtl="0" algn="l">
              <a:spcBef>
                <a:spcPts val="0"/>
              </a:spcBef>
              <a:spcAft>
                <a:spcPts val="0"/>
              </a:spcAft>
              <a:buClr>
                <a:schemeClr val="dk1"/>
              </a:buClr>
              <a:buSzPts val="1100"/>
              <a:buFont typeface="Roboto"/>
              <a:buChar char="●"/>
            </a:pPr>
            <a:r>
              <a:rPr lang="en"/>
              <a:t>Regression: Linear, </a:t>
            </a:r>
            <a:r>
              <a:rPr b="1" lang="en"/>
              <a:t>RF,</a:t>
            </a:r>
            <a:r>
              <a:rPr lang="en"/>
              <a:t> Tensorflow DNN</a:t>
            </a:r>
            <a:endParaRPr/>
          </a:p>
          <a:p>
            <a:pPr indent="-298450" lvl="0" marL="457200" rtl="0" algn="l">
              <a:spcBef>
                <a:spcPts val="0"/>
              </a:spcBef>
              <a:spcAft>
                <a:spcPts val="0"/>
              </a:spcAft>
              <a:buClr>
                <a:schemeClr val="dk1"/>
              </a:buClr>
              <a:buSzPts val="1100"/>
              <a:buFont typeface="Roboto"/>
              <a:buChar char="●"/>
            </a:pPr>
            <a:r>
              <a:rPr lang="en"/>
              <a:t>Classification</a:t>
            </a:r>
            <a:r>
              <a:rPr lang="en"/>
              <a:t>: Decision Tree, </a:t>
            </a:r>
            <a:r>
              <a:rPr b="1" lang="en"/>
              <a:t>RF</a:t>
            </a:r>
            <a:r>
              <a:rPr lang="en"/>
              <a:t>, KNN, Naive Bayes</a:t>
            </a:r>
            <a:endParaRPr/>
          </a:p>
          <a:p>
            <a:pPr indent="-330200" lvl="0" marL="749300" rtl="0" algn="l">
              <a:lnSpc>
                <a:spcPct val="218181"/>
              </a:lnSpc>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Input data size and features</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Model Algorithm and Parameters</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Model iterations can be discussed here if they are not saved out separately</a:t>
            </a:r>
            <a:endParaRPr sz="1600">
              <a:solidFill>
                <a:srgbClr val="292929"/>
              </a:solidFill>
              <a:highlight>
                <a:srgbClr val="FFFFFF"/>
              </a:highlight>
              <a:latin typeface="Georgia"/>
              <a:ea typeface="Georgia"/>
              <a:cs typeface="Georgia"/>
              <a:sym typeface="Georgia"/>
            </a:endParaRPr>
          </a:p>
          <a:p>
            <a:pPr indent="0" lvl="0" marL="0" rtl="0" algn="l">
              <a:lnSpc>
                <a:spcPct val="218181"/>
              </a:lnSpc>
              <a:spcBef>
                <a:spcPts val="170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cd427a46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cd427a46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749300" rtl="0" algn="l">
              <a:lnSpc>
                <a:spcPct val="218181"/>
              </a:lnSpc>
              <a:spcBef>
                <a:spcPts val="140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R², RMSE, Confusion Matrix, Precision &amp; Recall, AUC/ROC</a:t>
            </a:r>
            <a:endParaRPr sz="1600">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en" sz="1050">
                <a:solidFill>
                  <a:schemeClr val="dk1"/>
                </a:solidFill>
                <a:highlight>
                  <a:srgbClr val="FFFFFF"/>
                </a:highlight>
              </a:rPr>
              <a:t>Best performing model is in terms of overall accuracy was the 'entropy' Decision Tree Classifier with max_depth of 7 (84.75% Accuracy), but that is not our best model choice. In many cases school </a:t>
            </a:r>
            <a:r>
              <a:rPr lang="en" sz="1050">
                <a:solidFill>
                  <a:schemeClr val="dk1"/>
                </a:solidFill>
                <a:highlight>
                  <a:srgbClr val="FFFFFF"/>
                </a:highlight>
              </a:rPr>
              <a:t>districts</a:t>
            </a:r>
            <a:r>
              <a:rPr lang="en" sz="1050">
                <a:solidFill>
                  <a:schemeClr val="dk1"/>
                </a:solidFill>
                <a:highlight>
                  <a:srgbClr val="FFFFFF"/>
                </a:highlight>
              </a:rPr>
              <a:t> would be most focused on the 'High' rates of Chronic Absenteeism (</a:t>
            </a:r>
            <a:r>
              <a:rPr b="1" lang="en" sz="1050">
                <a:solidFill>
                  <a:schemeClr val="dk1"/>
                </a:solidFill>
                <a:highlight>
                  <a:srgbClr val="FFFFFF"/>
                </a:highlight>
              </a:rPr>
              <a:t>Meaning 1 standard deviation above the mean)</a:t>
            </a:r>
            <a:r>
              <a:rPr lang="en" sz="1050">
                <a:solidFill>
                  <a:schemeClr val="dk1"/>
                </a:solidFill>
                <a:highlight>
                  <a:srgbClr val="FFFFFF"/>
                </a:highlight>
              </a:rPr>
              <a:t>. For the 'High' class the Random forest classifer would be our first choice model as explained below.</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1100"/>
              </a:spcBef>
              <a:spcAft>
                <a:spcPts val="0"/>
              </a:spcAft>
              <a:buNone/>
            </a:pPr>
            <a:r>
              <a:rPr lang="en" sz="1050">
                <a:solidFill>
                  <a:schemeClr val="dk1"/>
                </a:solidFill>
                <a:highlight>
                  <a:srgbClr val="FFFFFF"/>
                </a:highlight>
              </a:rPr>
              <a:t>It wil depend on what a district needs to manage more, False Positives or False Negatives, in deciding which model is best in reality.</a:t>
            </a:r>
            <a:endParaRPr sz="1050">
              <a:solidFill>
                <a:schemeClr val="dk1"/>
              </a:solidFill>
              <a:highlight>
                <a:srgbClr val="FFFFFF"/>
              </a:highlight>
            </a:endParaRPr>
          </a:p>
          <a:p>
            <a:pPr indent="-295275" lvl="0" marL="457200" rtl="0" algn="l">
              <a:lnSpc>
                <a:spcPct val="115000"/>
              </a:lnSpc>
              <a:spcBef>
                <a:spcPts val="1100"/>
              </a:spcBef>
              <a:spcAft>
                <a:spcPts val="0"/>
              </a:spcAft>
              <a:buClr>
                <a:schemeClr val="dk1"/>
              </a:buClr>
              <a:buSzPts val="1050"/>
              <a:buChar char="●"/>
            </a:pPr>
            <a:r>
              <a:rPr lang="en" sz="1050">
                <a:solidFill>
                  <a:schemeClr val="dk1"/>
                </a:solidFill>
                <a:highlight>
                  <a:srgbClr val="FFFFFF"/>
                </a:highlight>
              </a:rPr>
              <a:t>too many False positives = may be ok for school districts with less constraintes (ie. larger budgets, more time for this kind of initiative), as they may want to ensure they got all the schools &amp; groups that are at risk of high chronic absenteeism.</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too many False negatives = may be ok for school disctricts with more constraints (ie. smaller budgets, less time for this kind of initiative), as they may want to ensure a school/group they focus on will really need it.</a:t>
            </a:r>
            <a:endParaRPr sz="1050">
              <a:solidFill>
                <a:schemeClr val="dk1"/>
              </a:solidFill>
              <a:highlight>
                <a:srgbClr val="FFFFFF"/>
              </a:highlight>
            </a:endParaRPr>
          </a:p>
          <a:p>
            <a:pPr indent="0" lvl="0" marL="0" rtl="0" algn="l">
              <a:lnSpc>
                <a:spcPct val="115000"/>
              </a:lnSpc>
              <a:spcBef>
                <a:spcPts val="1100"/>
              </a:spcBef>
              <a:spcAft>
                <a:spcPts val="0"/>
              </a:spcAft>
              <a:buNone/>
            </a:pPr>
            <a:r>
              <a:rPr lang="en" sz="1050">
                <a:solidFill>
                  <a:schemeClr val="dk1"/>
                </a:solidFill>
                <a:highlight>
                  <a:srgbClr val="FFFFFF"/>
                </a:highlight>
              </a:rPr>
              <a:t>So in fact the Random Forest Model (80.4%) would be a great choice if you want to ensure you limited False Positives (and were ok with under-identifying schools/groups that are at risk of high chronic absenteeism), because the precision is higher while the recall is lower:</a:t>
            </a:r>
            <a:endParaRPr sz="1050">
              <a:solidFill>
                <a:schemeClr val="dk1"/>
              </a:solidFill>
              <a:highlight>
                <a:srgbClr val="FFFFFF"/>
              </a:highlight>
            </a:endParaRPr>
          </a:p>
          <a:p>
            <a:pPr indent="0" lvl="0" marL="0" rtl="0" algn="l">
              <a:lnSpc>
                <a:spcPct val="115000"/>
              </a:lnSpc>
              <a:spcBef>
                <a:spcPts val="1100"/>
              </a:spcBef>
              <a:spcAft>
                <a:spcPts val="0"/>
              </a:spcAft>
              <a:buNone/>
            </a:pPr>
            <a:r>
              <a:rPr lang="en" sz="1050">
                <a:solidFill>
                  <a:schemeClr val="dk1"/>
                </a:solidFill>
                <a:highlight>
                  <a:srgbClr val="FFFFFF"/>
                </a:highlight>
              </a:rPr>
              <a:t>'High' Next_Year_Chronic Absenteesim:</a:t>
            </a:r>
            <a:endParaRPr sz="1050">
              <a:solidFill>
                <a:schemeClr val="dk1"/>
              </a:solidFill>
              <a:highlight>
                <a:srgbClr val="FFFFFF"/>
              </a:highlight>
            </a:endParaRPr>
          </a:p>
          <a:p>
            <a:pPr indent="-295275" lvl="0" marL="457200" rtl="0" algn="l">
              <a:lnSpc>
                <a:spcPct val="115000"/>
              </a:lnSpc>
              <a:spcBef>
                <a:spcPts val="1100"/>
              </a:spcBef>
              <a:spcAft>
                <a:spcPts val="0"/>
              </a:spcAft>
              <a:buClr>
                <a:schemeClr val="dk1"/>
              </a:buClr>
              <a:buSzPts val="1050"/>
              <a:buChar char="●"/>
            </a:pPr>
            <a:r>
              <a:rPr lang="en" sz="1050">
                <a:solidFill>
                  <a:schemeClr val="dk1"/>
                </a:solidFill>
                <a:highlight>
                  <a:srgbClr val="FFFFFF"/>
                </a:highlight>
              </a:rPr>
              <a:t>precision: 0.75</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recall: 0.63</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f1-score: 0.68</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support: 12980</a:t>
            </a:r>
            <a:endParaRPr sz="1050">
              <a:solidFill>
                <a:schemeClr val="dk1"/>
              </a:solidFill>
              <a:highlight>
                <a:srgbClr val="FFFFFF"/>
              </a:highlight>
            </a:endParaRPr>
          </a:p>
          <a:p>
            <a:pPr indent="0" lvl="0" marL="0" rtl="0" algn="l">
              <a:lnSpc>
                <a:spcPct val="115000"/>
              </a:lnSpc>
              <a:spcBef>
                <a:spcPts val="1100"/>
              </a:spcBef>
              <a:spcAft>
                <a:spcPts val="0"/>
              </a:spcAft>
              <a:buNone/>
            </a:pPr>
            <a:r>
              <a:rPr lang="en" sz="1050">
                <a:solidFill>
                  <a:schemeClr val="dk1"/>
                </a:solidFill>
                <a:highlight>
                  <a:srgbClr val="FFFFFF"/>
                </a:highlight>
              </a:rPr>
              <a:t>However if you wanted to ensure you limited False Negatives (and were ok with over-identifying schools/groups that are at risk of high chronic absenteeism), then the Naive Bayes Classifer (52% Accuracy) would be the way to go, because although the precision is low the recall is much higher than other models:</a:t>
            </a:r>
            <a:endParaRPr sz="1050">
              <a:solidFill>
                <a:schemeClr val="dk1"/>
              </a:solidFill>
              <a:highlight>
                <a:srgbClr val="FFFFFF"/>
              </a:highlight>
            </a:endParaRPr>
          </a:p>
          <a:p>
            <a:pPr indent="0" lvl="0" marL="0" rtl="0" algn="l">
              <a:lnSpc>
                <a:spcPct val="115000"/>
              </a:lnSpc>
              <a:spcBef>
                <a:spcPts val="1100"/>
              </a:spcBef>
              <a:spcAft>
                <a:spcPts val="0"/>
              </a:spcAft>
              <a:buNone/>
            </a:pPr>
            <a:r>
              <a:rPr lang="en" sz="1050">
                <a:solidFill>
                  <a:schemeClr val="dk1"/>
                </a:solidFill>
                <a:highlight>
                  <a:srgbClr val="FFFFFF"/>
                </a:highlight>
              </a:rPr>
              <a:t>'High' Next_Year_Chronic Absenteesim:</a:t>
            </a:r>
            <a:endParaRPr sz="1050">
              <a:solidFill>
                <a:schemeClr val="dk1"/>
              </a:solidFill>
              <a:highlight>
                <a:srgbClr val="FFFFFF"/>
              </a:highlight>
            </a:endParaRPr>
          </a:p>
          <a:p>
            <a:pPr indent="-295275" lvl="0" marL="457200" rtl="0" algn="l">
              <a:lnSpc>
                <a:spcPct val="115000"/>
              </a:lnSpc>
              <a:spcBef>
                <a:spcPts val="1100"/>
              </a:spcBef>
              <a:spcAft>
                <a:spcPts val="0"/>
              </a:spcAft>
              <a:buClr>
                <a:schemeClr val="dk1"/>
              </a:buClr>
              <a:buSzPts val="1050"/>
              <a:buChar char="●"/>
            </a:pPr>
            <a:r>
              <a:rPr lang="en" sz="1050">
                <a:solidFill>
                  <a:schemeClr val="dk1"/>
                </a:solidFill>
                <a:highlight>
                  <a:srgbClr val="FFFFFF"/>
                </a:highlight>
              </a:rPr>
              <a:t>precision: 0.40</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recall: 0.79</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f1-score: 0.53</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support: 12980</a:t>
            </a:r>
            <a:endParaRPr sz="1050">
              <a:solidFill>
                <a:schemeClr val="dk1"/>
              </a:solidFill>
              <a:highlight>
                <a:srgbClr val="FFFFFF"/>
              </a:highlight>
            </a:endParaRPr>
          </a:p>
          <a:p>
            <a:pPr indent="0" lvl="0" marL="0" rtl="0" algn="l">
              <a:spcBef>
                <a:spcPts val="70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e82f6de35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e82f6de3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7a8849ee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7a8849ee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Not predicting covid-19, as this was a black swan even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52efa4b8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b52efa4b8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1100"/>
              </a:spcBef>
              <a:spcAft>
                <a:spcPts val="0"/>
              </a:spcAft>
              <a:buSzPts val="1100"/>
              <a:buChar char="●"/>
            </a:pPr>
            <a:r>
              <a:rPr lang="en" sz="1050">
                <a:solidFill>
                  <a:schemeClr val="dk1"/>
                </a:solidFill>
              </a:rPr>
              <a:t>The plot shows that the model is simply using ‘%Attendance’,  ‘% Chronically Absent’ &amp; ‘% Chronically Absent - diff from 2 ye avg’  to predict the 3 classes.  Although simple has some informative value to schools, it simply shows that if a school or student group within a school is Chronically Absent more than 44.65% of the time this year they will be in ‘High’ group of Chronically Absent next year. Also if they are at or below 44.65% Chronically Absent and above 95.55% attendance they will be in the ‘Low’ group next year and if there attendance is less than 95.55% than they would be in the medium group. </a:t>
            </a:r>
            <a:endParaRPr sz="1050">
              <a:solidFill>
                <a:schemeClr val="dk1"/>
              </a:solidFill>
            </a:endParaRPr>
          </a:p>
          <a:p>
            <a:pPr indent="-298450" lvl="0" marL="457200" rtl="0" algn="l">
              <a:lnSpc>
                <a:spcPct val="150000"/>
              </a:lnSpc>
              <a:spcBef>
                <a:spcPts val="0"/>
              </a:spcBef>
              <a:spcAft>
                <a:spcPts val="0"/>
              </a:spcAft>
              <a:buSzPts val="1100"/>
              <a:buChar char="●"/>
            </a:pPr>
            <a:r>
              <a:rPr b="1" lang="en" sz="1050">
                <a:solidFill>
                  <a:schemeClr val="dk1"/>
                </a:solidFill>
              </a:rPr>
              <a:t>So for a school you could use the above numbers to set goals in order to decrease Chronic Absenteeism next year,</a:t>
            </a:r>
            <a:r>
              <a:rPr lang="en" sz="1050">
                <a:solidFill>
                  <a:schemeClr val="dk1"/>
                </a:solidFill>
              </a:rPr>
              <a:t> ie. all schools/student groups have % Chronically Absent above 44.65 - this would essentially move these students out of the ‘High’ group. Then the secondary goal would be all schools/student groups have above 95.55% attendance. This would move students from ‘Medium’ to ‘Low’ group.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cd427a46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cd427a46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Feature Importances</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Top 10 Feature ranking:</a:t>
            </a:r>
            <a:endParaRPr/>
          </a:p>
          <a:p>
            <a:pPr indent="0" lvl="0" marL="0" rtl="0" algn="l">
              <a:spcBef>
                <a:spcPts val="0"/>
              </a:spcBef>
              <a:spcAft>
                <a:spcPts val="0"/>
              </a:spcAft>
              <a:buNone/>
            </a:pPr>
            <a:r>
              <a:rPr lang="en"/>
              <a:t>1. feature 1 (0.259725) - '% Chronically Absent'</a:t>
            </a:r>
            <a:endParaRPr/>
          </a:p>
          <a:p>
            <a:pPr indent="0" lvl="0" marL="0" rtl="0" algn="l">
              <a:spcBef>
                <a:spcPts val="0"/>
              </a:spcBef>
              <a:spcAft>
                <a:spcPts val="0"/>
              </a:spcAft>
              <a:buNone/>
            </a:pPr>
            <a:r>
              <a:rPr lang="en"/>
              <a:t>2. feature 0 (0.225061) - '% Attendance'</a:t>
            </a:r>
            <a:endParaRPr/>
          </a:p>
          <a:p>
            <a:pPr indent="0" lvl="0" marL="0" rtl="0" algn="l">
              <a:spcBef>
                <a:spcPts val="0"/>
              </a:spcBef>
              <a:spcAft>
                <a:spcPts val="0"/>
              </a:spcAft>
              <a:buNone/>
            </a:pPr>
            <a:r>
              <a:rPr lang="en"/>
              <a:t>3. feature 5 (0.084209) - '% Chronically Absent - diff from 2 yr avg'</a:t>
            </a:r>
            <a:endParaRPr/>
          </a:p>
          <a:p>
            <a:pPr indent="0" lvl="0" marL="0" rtl="0" algn="l">
              <a:spcBef>
                <a:spcPts val="0"/>
              </a:spcBef>
              <a:spcAft>
                <a:spcPts val="0"/>
              </a:spcAft>
              <a:buNone/>
            </a:pPr>
            <a:r>
              <a:rPr lang="en"/>
              <a:t>4. feature 4 (0.081441) - '% Chronically Absent - diff from 5 yr avg'</a:t>
            </a:r>
            <a:endParaRPr/>
          </a:p>
          <a:p>
            <a:pPr indent="0" lvl="0" marL="0" rtl="0" algn="l">
              <a:spcBef>
                <a:spcPts val="0"/>
              </a:spcBef>
              <a:spcAft>
                <a:spcPts val="0"/>
              </a:spcAft>
              <a:buNone/>
            </a:pPr>
            <a:r>
              <a:rPr lang="en"/>
              <a:t>5. feature 2 (0.065141) - '% Attendance - diff from 5 yr avg'</a:t>
            </a:r>
            <a:endParaRPr/>
          </a:p>
          <a:p>
            <a:pPr indent="0" lvl="0" marL="0" rtl="0" algn="l">
              <a:spcBef>
                <a:spcPts val="0"/>
              </a:spcBef>
              <a:spcAft>
                <a:spcPts val="0"/>
              </a:spcAft>
              <a:buNone/>
            </a:pPr>
            <a:r>
              <a:rPr lang="en"/>
              <a:t>6. feature 3 (0.060453) - '% Attendance - diff from 2 yr avg'</a:t>
            </a:r>
            <a:endParaRPr/>
          </a:p>
          <a:p>
            <a:pPr indent="0" lvl="0" marL="0" rtl="0" algn="l">
              <a:spcBef>
                <a:spcPts val="0"/>
              </a:spcBef>
              <a:spcAft>
                <a:spcPts val="0"/>
              </a:spcAft>
              <a:buNone/>
            </a:pPr>
            <a:r>
              <a:rPr lang="en"/>
              <a:t>7. feature 24 (0.015531) - 'Year_2016-17'</a:t>
            </a:r>
            <a:endParaRPr/>
          </a:p>
          <a:p>
            <a:pPr indent="0" lvl="0" marL="0" rtl="0" algn="l">
              <a:spcBef>
                <a:spcPts val="0"/>
              </a:spcBef>
              <a:spcAft>
                <a:spcPts val="0"/>
              </a:spcAft>
              <a:buNone/>
            </a:pPr>
            <a:r>
              <a:rPr lang="en"/>
              <a:t>8. feature 72 (0.010620) - 'District_Number_75'</a:t>
            </a:r>
            <a:endParaRPr/>
          </a:p>
          <a:p>
            <a:pPr indent="0" lvl="0" marL="0" rtl="0" algn="l">
              <a:spcBef>
                <a:spcPts val="0"/>
              </a:spcBef>
              <a:spcAft>
                <a:spcPts val="0"/>
              </a:spcAft>
              <a:buNone/>
            </a:pPr>
            <a:r>
              <a:rPr lang="en"/>
              <a:t>9. feature 21 (0.009390) - 'Year_2013-14'</a:t>
            </a:r>
            <a:endParaRPr/>
          </a:p>
          <a:p>
            <a:pPr indent="0" lvl="0" marL="0" rtl="0" algn="l">
              <a:spcBef>
                <a:spcPts val="0"/>
              </a:spcBef>
              <a:spcAft>
                <a:spcPts val="0"/>
              </a:spcAft>
              <a:buNone/>
            </a:pPr>
            <a:r>
              <a:rPr lang="en"/>
              <a:t>10. feature 22 (0.008656) - 'Year_2014-15'</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b52efa4b8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b52efa4b8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Overlap and variance of ‘Medium’ group</a:t>
            </a:r>
            <a:endParaRPr/>
          </a:p>
          <a:p>
            <a:pPr indent="-298450" lvl="0" marL="457200" rtl="0" algn="l">
              <a:spcBef>
                <a:spcPts val="0"/>
              </a:spcBef>
              <a:spcAft>
                <a:spcPts val="0"/>
              </a:spcAft>
              <a:buSzPts val="1100"/>
              <a:buChar char="●"/>
            </a:pPr>
            <a:r>
              <a:rPr lang="en"/>
              <a:t>Could be good target for intervention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cd427a46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cd427a46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latin typeface="Nunito"/>
                <a:ea typeface="Nunito"/>
                <a:cs typeface="Nunito"/>
                <a:sym typeface="Nunito"/>
              </a:rPr>
              <a:t>Absenteeism is a huge indicator of student success and also impacts school funding. If students are not in school they cannot learn or graduate. Once students and schools have high chronic absenteeism rates, it is a very difficult and costly problem to remediate. </a:t>
            </a:r>
            <a:endParaRPr>
              <a:solidFill>
                <a:schemeClr val="dk1"/>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Char char="●"/>
            </a:pPr>
            <a:r>
              <a:rPr lang="en">
                <a:solidFill>
                  <a:schemeClr val="dk1"/>
                </a:solidFill>
                <a:latin typeface="Nunito"/>
                <a:ea typeface="Nunito"/>
                <a:cs typeface="Nunito"/>
                <a:sym typeface="Nunito"/>
              </a:rPr>
              <a:t>Being able to predict a school’s attendance/chronic absenteeism numbers and identify the contributing variables would allow district administrators to proactively intervene with these school’s ahead of time. Saving time, money, and resources, as well as increasing student/school outcomes. We used NYC OpenData’s school-level attendance data from 2013-2019</a:t>
            </a:r>
            <a:endParaRPr>
              <a:solidFill>
                <a:schemeClr val="dk1"/>
              </a:solidFill>
            </a:endParaRPr>
          </a:p>
          <a:p>
            <a:pPr indent="0" lvl="0" marL="457200" rtl="0" algn="l">
              <a:lnSpc>
                <a:spcPct val="115000"/>
              </a:lnSpc>
              <a:spcBef>
                <a:spcPts val="0"/>
              </a:spcBef>
              <a:spcAft>
                <a:spcPts val="0"/>
              </a:spcAft>
              <a:buNone/>
            </a:pPr>
            <a:r>
              <a:t/>
            </a:r>
            <a:endParaRPr>
              <a:solidFill>
                <a:srgbClr val="ADADAD"/>
              </a:solidFill>
            </a:endParaRPr>
          </a:p>
          <a:p>
            <a:pPr indent="0" lvl="0" marL="0" rtl="0" algn="l">
              <a:lnSpc>
                <a:spcPct val="123529"/>
              </a:lnSpc>
              <a:spcBef>
                <a:spcPts val="2900"/>
              </a:spcBef>
              <a:spcAft>
                <a:spcPts val="0"/>
              </a:spcAft>
              <a:buClr>
                <a:schemeClr val="dk1"/>
              </a:buClr>
              <a:buSzPts val="1100"/>
              <a:buFont typeface="Arial"/>
              <a:buNone/>
            </a:pPr>
            <a:r>
              <a:rPr lang="en" sz="1650">
                <a:solidFill>
                  <a:srgbClr val="292929"/>
                </a:solidFill>
                <a:highlight>
                  <a:srgbClr val="FFFFFF"/>
                </a:highlight>
              </a:rPr>
              <a:t>- Define the question specific to modeling activities</a:t>
            </a:r>
            <a:endParaRPr sz="1650">
              <a:solidFill>
                <a:srgbClr val="292929"/>
              </a:solidFill>
              <a:highlight>
                <a:srgbClr val="FFFFFF"/>
              </a:highlight>
            </a:endParaRPr>
          </a:p>
          <a:p>
            <a:pPr indent="0" lvl="0" marL="0" rtl="0" algn="l">
              <a:lnSpc>
                <a:spcPct val="218181"/>
              </a:lnSpc>
              <a:spcBef>
                <a:spcPts val="140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e.g Predict vacancy rate by zip code</a:t>
            </a:r>
            <a:endParaRPr sz="1600">
              <a:solidFill>
                <a:srgbClr val="292929"/>
              </a:solidFill>
              <a:highlight>
                <a:srgbClr val="FFFFFF"/>
              </a:highlight>
              <a:latin typeface="Georgia"/>
              <a:ea typeface="Georgia"/>
              <a:cs typeface="Georgia"/>
              <a:sym typeface="Georgia"/>
            </a:endParaRPr>
          </a:p>
          <a:p>
            <a:pPr indent="0" lvl="0" marL="0" rtl="0" algn="l">
              <a:lnSpc>
                <a:spcPct val="123529"/>
              </a:lnSpc>
              <a:spcBef>
                <a:spcPts val="2900"/>
              </a:spcBef>
              <a:spcAft>
                <a:spcPts val="0"/>
              </a:spcAft>
              <a:buClr>
                <a:schemeClr val="dk1"/>
              </a:buClr>
              <a:buSzPts val="1100"/>
              <a:buFont typeface="Arial"/>
              <a:buNone/>
            </a:pPr>
            <a:r>
              <a:rPr lang="en" sz="1650">
                <a:solidFill>
                  <a:srgbClr val="292929"/>
                </a:solidFill>
                <a:highlight>
                  <a:srgbClr val="FFFFFF"/>
                </a:highlight>
              </a:rPr>
              <a:t>- Identify the data needed and or available:</a:t>
            </a:r>
            <a:endParaRPr sz="1650">
              <a:solidFill>
                <a:srgbClr val="292929"/>
              </a:solidFill>
              <a:highlight>
                <a:srgbClr val="FFFFFF"/>
              </a:highlight>
            </a:endParaRPr>
          </a:p>
          <a:p>
            <a:pPr indent="0" lvl="0" marL="0" rtl="0" algn="l">
              <a:lnSpc>
                <a:spcPct val="218181"/>
              </a:lnSpc>
              <a:spcBef>
                <a:spcPts val="140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e.g US national current </a:t>
            </a:r>
            <a:r>
              <a:rPr lang="en" sz="1600">
                <a:solidFill>
                  <a:srgbClr val="292929"/>
                </a:solidFill>
                <a:highlight>
                  <a:srgbClr val="FFFFFF"/>
                </a:highlight>
                <a:latin typeface="Georgia"/>
                <a:ea typeface="Georgia"/>
                <a:cs typeface="Georgia"/>
                <a:sym typeface="Georgia"/>
              </a:rPr>
              <a:t>vacancy</a:t>
            </a:r>
            <a:r>
              <a:rPr lang="en" sz="1600">
                <a:solidFill>
                  <a:srgbClr val="292929"/>
                </a:solidFill>
                <a:highlight>
                  <a:srgbClr val="FFFFFF"/>
                </a:highlight>
                <a:latin typeface="Georgia"/>
                <a:ea typeface="Georgia"/>
                <a:cs typeface="Georgia"/>
                <a:sym typeface="Georgia"/>
              </a:rPr>
              <a:t> data, by zip code data from 2011-2018. Need </a:t>
            </a:r>
            <a:r>
              <a:rPr lang="en" sz="1600">
                <a:solidFill>
                  <a:srgbClr val="292929"/>
                </a:solidFill>
                <a:highlight>
                  <a:srgbClr val="FFFFFF"/>
                </a:highlight>
                <a:latin typeface="Georgia"/>
                <a:ea typeface="Georgia"/>
                <a:cs typeface="Georgia"/>
                <a:sym typeface="Georgia"/>
              </a:rPr>
              <a:t>vacancy</a:t>
            </a:r>
            <a:r>
              <a:rPr lang="en" sz="1600">
                <a:solidFill>
                  <a:srgbClr val="292929"/>
                </a:solidFill>
                <a:highlight>
                  <a:srgbClr val="FFFFFF"/>
                </a:highlight>
                <a:latin typeface="Georgia"/>
                <a:ea typeface="Georgia"/>
                <a:cs typeface="Georgia"/>
                <a:sym typeface="Georgia"/>
              </a:rPr>
              <a:t> rate by zip code 2019-2020</a:t>
            </a:r>
            <a:endParaRPr sz="1600">
              <a:solidFill>
                <a:srgbClr val="292929"/>
              </a:solidFill>
              <a:highlight>
                <a:srgbClr val="FFFFFF"/>
              </a:highlight>
              <a:latin typeface="Georgia"/>
              <a:ea typeface="Georgia"/>
              <a:cs typeface="Georgia"/>
              <a:sym typeface="Georgia"/>
            </a:endParaRPr>
          </a:p>
          <a:p>
            <a:pPr indent="0" lvl="0" marL="0" rtl="0" algn="l">
              <a:lnSpc>
                <a:spcPct val="123529"/>
              </a:lnSpc>
              <a:spcBef>
                <a:spcPts val="2900"/>
              </a:spcBef>
              <a:spcAft>
                <a:spcPts val="0"/>
              </a:spcAft>
              <a:buClr>
                <a:schemeClr val="dk1"/>
              </a:buClr>
              <a:buSzPts val="1100"/>
              <a:buFont typeface="Arial"/>
              <a:buNone/>
            </a:pPr>
            <a:r>
              <a:rPr lang="en" sz="1650">
                <a:solidFill>
                  <a:srgbClr val="292929"/>
                </a:solidFill>
                <a:highlight>
                  <a:srgbClr val="FFFFFF"/>
                </a:highlight>
              </a:rPr>
              <a:t>- Define the data Timeframe:</a:t>
            </a:r>
            <a:endParaRPr sz="1650">
              <a:solidFill>
                <a:srgbClr val="292929"/>
              </a:solidFill>
              <a:highlight>
                <a:srgbClr val="FFFFFF"/>
              </a:highlight>
            </a:endParaRPr>
          </a:p>
          <a:p>
            <a:pPr indent="0" lvl="0" marL="0" rtl="0" algn="l">
              <a:lnSpc>
                <a:spcPct val="218181"/>
              </a:lnSpc>
              <a:spcBef>
                <a:spcPts val="140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e.g. see above bullet</a:t>
            </a:r>
            <a:endParaRPr sz="1600">
              <a:solidFill>
                <a:srgbClr val="292929"/>
              </a:solidFill>
              <a:highlight>
                <a:srgbClr val="FFFFFF"/>
              </a:highlight>
              <a:latin typeface="Georgia"/>
              <a:ea typeface="Georgia"/>
              <a:cs typeface="Georgia"/>
              <a:sym typeface="Georgia"/>
            </a:endParaRPr>
          </a:p>
          <a:p>
            <a:pPr indent="0" lvl="0" marL="0" rtl="0" algn="l">
              <a:lnSpc>
                <a:spcPct val="123529"/>
              </a:lnSpc>
              <a:spcBef>
                <a:spcPts val="2900"/>
              </a:spcBef>
              <a:spcAft>
                <a:spcPts val="0"/>
              </a:spcAft>
              <a:buClr>
                <a:schemeClr val="dk1"/>
              </a:buClr>
              <a:buSzPts val="1100"/>
              <a:buFont typeface="Arial"/>
              <a:buNone/>
            </a:pPr>
            <a:r>
              <a:rPr lang="en" sz="1650">
                <a:solidFill>
                  <a:srgbClr val="292929"/>
                </a:solidFill>
                <a:highlight>
                  <a:srgbClr val="FFFFFF"/>
                </a:highlight>
              </a:rPr>
              <a:t>- Describe the Modeling Response:</a:t>
            </a:r>
            <a:endParaRPr sz="1650">
              <a:solidFill>
                <a:srgbClr val="292929"/>
              </a:solidFill>
              <a:highlight>
                <a:srgbClr val="FFFFFF"/>
              </a:highlight>
            </a:endParaRPr>
          </a:p>
          <a:p>
            <a:pPr indent="0" lvl="0" marL="0" rtl="0" algn="l">
              <a:lnSpc>
                <a:spcPct val="218181"/>
              </a:lnSpc>
              <a:spcBef>
                <a:spcPts val="140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e.g. percentages 0-100%</a:t>
            </a:r>
            <a:endParaRPr sz="1600">
              <a:solidFill>
                <a:srgbClr val="292929"/>
              </a:solidFill>
              <a:highlight>
                <a:srgbClr val="FFFFFF"/>
              </a:highlight>
              <a:latin typeface="Georgia"/>
              <a:ea typeface="Georgia"/>
              <a:cs typeface="Georgia"/>
              <a:sym typeface="Georgia"/>
            </a:endParaRPr>
          </a:p>
          <a:p>
            <a:pPr indent="0" lvl="0" marL="0" rtl="0" algn="l">
              <a:lnSpc>
                <a:spcPct val="123529"/>
              </a:lnSpc>
              <a:spcBef>
                <a:spcPts val="2900"/>
              </a:spcBef>
              <a:spcAft>
                <a:spcPts val="0"/>
              </a:spcAft>
              <a:buClr>
                <a:schemeClr val="dk1"/>
              </a:buClr>
              <a:buSzPts val="1100"/>
              <a:buFont typeface="Arial"/>
              <a:buNone/>
            </a:pPr>
            <a:r>
              <a:rPr lang="en" sz="1650">
                <a:solidFill>
                  <a:srgbClr val="292929"/>
                </a:solidFill>
                <a:highlight>
                  <a:srgbClr val="FFFFFF"/>
                </a:highlight>
              </a:rPr>
              <a:t>-Unsupervised or Supervised Classification or Regression Model:</a:t>
            </a:r>
            <a:endParaRPr sz="1650">
              <a:solidFill>
                <a:srgbClr val="292929"/>
              </a:solidFill>
              <a:highlight>
                <a:srgbClr val="FFFFFF"/>
              </a:highlight>
            </a:endParaRPr>
          </a:p>
          <a:p>
            <a:pPr indent="0" lvl="0" marL="0" rtl="0" algn="l">
              <a:lnSpc>
                <a:spcPct val="218181"/>
              </a:lnSpc>
              <a:spcBef>
                <a:spcPts val="140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E.g. Regression Model</a:t>
            </a:r>
            <a:endParaRPr sz="1600">
              <a:solidFill>
                <a:srgbClr val="292929"/>
              </a:solidFill>
              <a:highlight>
                <a:srgbClr val="FFFFFF"/>
              </a:highlight>
              <a:latin typeface="Georgia"/>
              <a:ea typeface="Georgia"/>
              <a:cs typeface="Georgia"/>
              <a:sym typeface="Georgia"/>
            </a:endParaRPr>
          </a:p>
          <a:p>
            <a:pPr indent="0" lvl="0" marL="0" rtl="0" algn="l">
              <a:lnSpc>
                <a:spcPct val="123529"/>
              </a:lnSpc>
              <a:spcBef>
                <a:spcPts val="2900"/>
              </a:spcBef>
              <a:spcAft>
                <a:spcPts val="0"/>
              </a:spcAft>
              <a:buClr>
                <a:schemeClr val="dk1"/>
              </a:buClr>
              <a:buSzPts val="1100"/>
              <a:buFont typeface="Arial"/>
              <a:buNone/>
            </a:pPr>
            <a:r>
              <a:rPr lang="en" sz="1650">
                <a:solidFill>
                  <a:srgbClr val="292929"/>
                </a:solidFill>
                <a:highlight>
                  <a:srgbClr val="FFFFFF"/>
                </a:highlight>
              </a:rPr>
              <a:t>-What Deliverables will be generated:</a:t>
            </a:r>
            <a:endParaRPr sz="1650">
              <a:solidFill>
                <a:srgbClr val="292929"/>
              </a:solidFill>
              <a:highlight>
                <a:srgbClr val="FFFFFF"/>
              </a:highlight>
            </a:endParaRPr>
          </a:p>
          <a:p>
            <a:pPr indent="0" lvl="0" marL="0" rtl="0" algn="l">
              <a:lnSpc>
                <a:spcPct val="218181"/>
              </a:lnSpc>
              <a:spcBef>
                <a:spcPts val="140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E.g. github folder outlining modeling process from data exploration to best model results.</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52efa4b8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52efa4b8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52efa4b8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52efa4b8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#(higher number = more instances)</a:t>
            </a:r>
            <a:endParaRPr/>
          </a:p>
          <a:p>
            <a:pPr indent="0" lvl="0" marL="0" rtl="0" algn="l">
              <a:spcBef>
                <a:spcPts val="0"/>
              </a:spcBef>
              <a:spcAft>
                <a:spcPts val="0"/>
              </a:spcAft>
              <a:buNone/>
            </a:pPr>
            <a:r>
              <a:rPr lang="en"/>
              <a:t>Districts 1-6 Manhattan</a:t>
            </a:r>
            <a:endParaRPr/>
          </a:p>
          <a:p>
            <a:pPr indent="0" lvl="0" marL="0" rtl="0" algn="l">
              <a:spcBef>
                <a:spcPts val="0"/>
              </a:spcBef>
              <a:spcAft>
                <a:spcPts val="0"/>
              </a:spcAft>
              <a:buNone/>
            </a:pPr>
            <a:r>
              <a:rPr lang="en"/>
              <a:t>D7-12 Bronx</a:t>
            </a:r>
            <a:endParaRPr/>
          </a:p>
          <a:p>
            <a:pPr indent="0" lvl="0" marL="0" rtl="0" algn="l">
              <a:spcBef>
                <a:spcPts val="0"/>
              </a:spcBef>
              <a:spcAft>
                <a:spcPts val="0"/>
              </a:spcAft>
              <a:buNone/>
            </a:pPr>
            <a:r>
              <a:rPr lang="en"/>
              <a:t>D13-23, &amp; 32 Brooklyn</a:t>
            </a:r>
            <a:endParaRPr/>
          </a:p>
          <a:p>
            <a:pPr indent="0" lvl="0" marL="0" rtl="0" algn="l">
              <a:spcBef>
                <a:spcPts val="0"/>
              </a:spcBef>
              <a:spcAft>
                <a:spcPts val="0"/>
              </a:spcAft>
              <a:buNone/>
            </a:pPr>
            <a:r>
              <a:rPr lang="en"/>
              <a:t>D24-30 Queens</a:t>
            </a:r>
            <a:endParaRPr/>
          </a:p>
          <a:p>
            <a:pPr indent="0" lvl="0" marL="0" rtl="0" algn="l">
              <a:spcBef>
                <a:spcPts val="0"/>
              </a:spcBef>
              <a:spcAft>
                <a:spcPts val="0"/>
              </a:spcAft>
              <a:buNone/>
            </a:pPr>
            <a:r>
              <a:rPr lang="en"/>
              <a:t>D31 Staten Island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Also can look at worst performing schools/districts/boroughs (highest rates of chronic absenteeism)</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7a8849ee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7a8849ee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THIS TO GET AHEAD OF THE PROBLEM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cd427a46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cd427a46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1358900" marR="609600" rtl="0" algn="l">
              <a:lnSpc>
                <a:spcPct val="218181"/>
              </a:lnSpc>
              <a:spcBef>
                <a:spcPts val="140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Ready for production?</a:t>
            </a:r>
            <a:endParaRPr sz="1600">
              <a:solidFill>
                <a:srgbClr val="292929"/>
              </a:solidFill>
              <a:highlight>
                <a:srgbClr val="FFFFFF"/>
              </a:highlight>
              <a:latin typeface="Georgia"/>
              <a:ea typeface="Georgia"/>
              <a:cs typeface="Georgia"/>
              <a:sym typeface="Georgia"/>
            </a:endParaRPr>
          </a:p>
          <a:p>
            <a:pPr indent="-330200" lvl="0" marL="1358900" marR="609600" rtl="0" algn="l">
              <a:lnSpc>
                <a:spcPct val="218181"/>
              </a:lnSpc>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Test new hyperparameters or different modeling methods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867c336e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867c336e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7a8849ee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7a8849ee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b52efa4b8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b52efa4b8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52efa4b8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b52efa4b8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52efa4b8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52efa4b8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spcBef>
                <a:spcPts val="0"/>
              </a:spcBef>
              <a:spcAft>
                <a:spcPts val="0"/>
              </a:spcAft>
              <a:buClr>
                <a:schemeClr val="dk1"/>
              </a:buClr>
              <a:buSzPts val="1100"/>
              <a:buChar char="○"/>
            </a:pPr>
            <a:r>
              <a:rPr lang="en">
                <a:solidFill>
                  <a:schemeClr val="dk1"/>
                </a:solidFill>
              </a:rPr>
              <a:t>With Students with disabilities (SWD), Black and Hispanic students having the highest % Chronically Absent. While, Asian, and White students have the lowest % Chronically Absent.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Not SWD has much lower % Chronically Absent than SWD, Not Poverty has much lower % Chronically Absent than Poverty.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Male/Female have similar rates of % Chronically Absent (Females have slightly less). And ELL has very slightly lower % Chronically Absent than Not ELL</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These may be an interesting relationships to look further into, with the goal of closing the gaps more in the other groups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b52efa4b8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b52efa4b8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Grade and % Chronically Absent also have a lot of variation</a:t>
            </a:r>
            <a:endParaRPr/>
          </a:p>
          <a:p>
            <a:pPr indent="-298450" lvl="1" marL="914400" rtl="0" algn="l">
              <a:spcBef>
                <a:spcPts val="0"/>
              </a:spcBef>
              <a:spcAft>
                <a:spcPts val="0"/>
              </a:spcAft>
              <a:buSzPts val="1100"/>
              <a:buChar char="○"/>
            </a:pPr>
            <a:r>
              <a:rPr lang="en"/>
              <a:t>There is a parabolic relationship with the highest rates of % Chronically Absent in PreK/K and 9-12 grade (high school). 12th grade having the highest of around 45-50% chronically absent.</a:t>
            </a:r>
            <a:endParaRPr/>
          </a:p>
          <a:p>
            <a:pPr indent="-298450" lvl="1" marL="914400" rtl="0" algn="l">
              <a:spcBef>
                <a:spcPts val="0"/>
              </a:spcBef>
              <a:spcAft>
                <a:spcPts val="0"/>
              </a:spcAft>
              <a:buSzPts val="1100"/>
              <a:buChar char="○"/>
            </a:pPr>
            <a:r>
              <a:rPr lang="en"/>
              <a:t>The lowest % Chronically Absent can be seen from 2-7th grade (around 20% or less)</a:t>
            </a:r>
            <a:endParaRPr sz="1400">
              <a:solidFill>
                <a:srgbClr val="ADADAD"/>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acd427a46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acd427a46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marR="838200" rtl="0" algn="l">
              <a:lnSpc>
                <a:spcPct val="136363"/>
              </a:lnSpc>
              <a:spcBef>
                <a:spcPts val="2300"/>
              </a:spcBef>
              <a:spcAft>
                <a:spcPts val="0"/>
              </a:spcAft>
              <a:buClr>
                <a:srgbClr val="292929"/>
              </a:buClr>
              <a:buSzPts val="1600"/>
              <a:buFont typeface="Georgia"/>
              <a:buChar char="●"/>
            </a:pPr>
            <a:r>
              <a:rPr b="1" lang="en">
                <a:solidFill>
                  <a:schemeClr val="dk1"/>
                </a:solidFill>
                <a:latin typeface="Roboto"/>
                <a:ea typeface="Roboto"/>
                <a:cs typeface="Roboto"/>
                <a:sym typeface="Roboto"/>
              </a:rPr>
              <a:t>An email was sent to NYC OpenData on 12/14/20 to inquire about the non-numeric data (remember 's' was in each of these variables before I replaced it with NaNs). The response from NYC Open Data was such, "When data counts are low so as to potentially result in the identification of students, those numbers are redacted. the 's' indicates a low number that we have redacted." Due to this I decided to drop this NaN data from the data set.</a:t>
            </a:r>
            <a:endParaRPr b="1">
              <a:solidFill>
                <a:schemeClr val="dk1"/>
              </a:solidFill>
              <a:latin typeface="Roboto"/>
              <a:ea typeface="Roboto"/>
              <a:cs typeface="Roboto"/>
              <a:sym typeface="Roboto"/>
            </a:endParaRPr>
          </a:p>
          <a:p>
            <a:pPr indent="-298450" lvl="0" marL="457200" rtl="0" algn="l">
              <a:lnSpc>
                <a:spcPct val="150000"/>
              </a:lnSpc>
              <a:spcBef>
                <a:spcPts val="0"/>
              </a:spcBef>
              <a:spcAft>
                <a:spcPts val="0"/>
              </a:spcAft>
              <a:buClr>
                <a:schemeClr val="dk1"/>
              </a:buClr>
              <a:buSzPts val="1100"/>
              <a:buFont typeface="Roboto"/>
              <a:buChar char="●"/>
            </a:pPr>
            <a:r>
              <a:rPr lang="en" sz="1050">
                <a:solidFill>
                  <a:schemeClr val="dk1"/>
                </a:solidFill>
              </a:rPr>
              <a:t> dropped highly correlated variables that had been identified in EDA and retained the variables that made the model more generalizable (the retained features more schools would have data on)</a:t>
            </a:r>
            <a:endParaRPr b="1">
              <a:solidFill>
                <a:schemeClr val="dk1"/>
              </a:solidFill>
              <a:latin typeface="Roboto"/>
              <a:ea typeface="Roboto"/>
              <a:cs typeface="Roboto"/>
              <a:sym typeface="Roboto"/>
            </a:endParaRPr>
          </a:p>
          <a:p>
            <a:pPr indent="0" lvl="0" marL="0" rtl="0" algn="l">
              <a:spcBef>
                <a:spcPts val="7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b52efa4b8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b52efa4b8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100"/>
              </a:spcBef>
              <a:spcAft>
                <a:spcPts val="0"/>
              </a:spcAft>
              <a:buNone/>
            </a:pPr>
            <a:r>
              <a:rPr lang="en" sz="1050">
                <a:solidFill>
                  <a:schemeClr val="dk1"/>
                </a:solidFill>
              </a:rPr>
              <a:t>There were several categorical variables - over 1600 unique schools, 15 grades, 6 years and 14 demographic variables). </a:t>
            </a:r>
            <a:r>
              <a:rPr b="1" lang="en" sz="1050">
                <a:solidFill>
                  <a:schemeClr val="dk1"/>
                </a:solidFill>
              </a:rPr>
              <a:t>To reduce the number of variables in DBN (District Borough Number) and School Name, I split DBN into its 3 components, </a:t>
            </a:r>
            <a:r>
              <a:rPr b="1" lang="en" sz="1050" u="sng">
                <a:solidFill>
                  <a:srgbClr val="1155CC"/>
                </a:solidFill>
                <a:hlinkClick r:id="rId2">
                  <a:extLst>
                    <a:ext uri="{A12FA001-AC4F-418D-AE19-62706E023703}">
                      <ahyp:hlinkClr val="tx"/>
                    </a:ext>
                  </a:extLst>
                </a:hlinkClick>
              </a:rPr>
              <a:t>see explanation of DBN here</a:t>
            </a:r>
            <a:r>
              <a:rPr b="1" lang="en" sz="1050">
                <a:solidFill>
                  <a:schemeClr val="dk1"/>
                </a:solidFill>
              </a:rPr>
              <a:t>. They are: District Number, Borough Code, and School Number. Then I retained district number and borough code while dropping school number, and borough code. </a:t>
            </a:r>
            <a:r>
              <a:rPr lang="en" sz="1050">
                <a:solidFill>
                  <a:schemeClr val="dk1"/>
                </a:solidFill>
              </a:rPr>
              <a:t>This will make our dummy variables more manageable and our model more generalizable to a school's location. </a:t>
            </a:r>
            <a:endParaRPr sz="1050">
              <a:solidFill>
                <a:schemeClr val="dk1"/>
              </a:solidFill>
            </a:endParaRPr>
          </a:p>
          <a:p>
            <a:pPr indent="0" lvl="0" marL="0" rtl="0" algn="l">
              <a:lnSpc>
                <a:spcPct val="150000"/>
              </a:lnSpc>
              <a:spcBef>
                <a:spcPts val="1100"/>
              </a:spcBef>
              <a:spcAft>
                <a:spcPts val="0"/>
              </a:spcAft>
              <a:buNone/>
            </a:pPr>
            <a:r>
              <a:rPr lang="en" sz="1050">
                <a:solidFill>
                  <a:schemeClr val="dk1"/>
                </a:solidFill>
              </a:rPr>
              <a:t>As noted I dropped DBN, school name, and school number in anticipation of dummy variable creation. I dropped Borough Code/Name because it is highly correlated with District Number, and District Number has more info and district Number also has more correlation with target variable. I also dropped the columns (# days absent, # days present) because I realized the '’% attendance' column has this info and we don't have these variables in current daily data from NYC OpenData. I separated 2018-2019 data from 2013-18 school years for later predicting, did a final check NaNs in resulting dataframe (2013-2018), for now, will drop these NaNs until further research is conducted (see note of this in second paragraph of this section).</a:t>
            </a:r>
            <a:endParaRPr b="1" sz="1050">
              <a:solidFill>
                <a:schemeClr val="dk1"/>
              </a:solidFill>
            </a:endParaRPr>
          </a:p>
          <a:p>
            <a:pPr indent="0" lvl="0" marL="0" rtl="0" algn="l">
              <a:lnSpc>
                <a:spcPct val="150000"/>
              </a:lnSpc>
              <a:spcBef>
                <a:spcPts val="1100"/>
              </a:spcBef>
              <a:spcAft>
                <a:spcPts val="0"/>
              </a:spcAft>
              <a:buClr>
                <a:schemeClr val="dk1"/>
              </a:buClr>
              <a:buSzPts val="1100"/>
              <a:buFont typeface="Arial"/>
              <a:buNone/>
            </a:pPr>
            <a:r>
              <a:t/>
            </a:r>
            <a:endParaRPr sz="10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52efa4b8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b52efa4b8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100"/>
              </a:spcBef>
              <a:spcAft>
                <a:spcPts val="0"/>
              </a:spcAft>
              <a:buClr>
                <a:schemeClr val="dk1"/>
              </a:buClr>
              <a:buSzPts val="1100"/>
              <a:buFont typeface="Arial"/>
              <a:buNone/>
            </a:pPr>
            <a:r>
              <a:rPr lang="en" sz="1050">
                <a:solidFill>
                  <a:schemeClr val="dk1"/>
                </a:solidFill>
              </a:rPr>
              <a:t>Zooming out you could see the variation across boroughs, Queens and Staten Island have the lowest rates of chronically absent students, followed by Manhattan and then Brooklyn (have larger ranges than the others), while Bronx has the highest, and seems to be more normally distributed than the others:</a:t>
            </a:r>
            <a:endParaRPr sz="1050">
              <a:solidFill>
                <a:schemeClr val="dk1"/>
              </a:solidFill>
            </a:endParaRPr>
          </a:p>
          <a:p>
            <a:pPr indent="0" lvl="0" marL="0" rtl="0" algn="l">
              <a:spcBef>
                <a:spcPts val="7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ocs.google.com/document/d/1H7TTrYAOaDtdLc0lbOZJUv5VySLX39BWk2SxJK9hP4k/edi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teachnyc.zendesk.com/hc/en-us/articles/360053601831-What-is-a-DBN-District-Borough-Number-" TargetMode="External"/><Relationship Id="rId4" Type="http://schemas.openxmlformats.org/officeDocument/2006/relationships/hyperlink" Target="https://www.shutterstock.com/video/clip-1019654707-number-2-two---shaking-symbol-outline" TargetMode="External"/><Relationship Id="rId5" Type="http://schemas.openxmlformats.org/officeDocument/2006/relationships/hyperlink" Target="https://www.vectorstock.com/royalty-free-vector/number-5-sign-design-template-element-vector-17395940" TargetMode="External"/><Relationship Id="rId6" Type="http://schemas.openxmlformats.org/officeDocument/2006/relationships/hyperlink" Target="https://www.thrivingscholar.com/average-life/?v=7516fd43ada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Predicting Rates of Chronic Absenteeism in NYC Schools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3 Final Presentation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Year % Chronically Absent by District</a:t>
            </a:r>
            <a:endParaRPr/>
          </a:p>
          <a:p>
            <a:pPr indent="0" lvl="0" marL="0" rtl="0" algn="l">
              <a:spcBef>
                <a:spcPts val="0"/>
              </a:spcBef>
              <a:spcAft>
                <a:spcPts val="0"/>
              </a:spcAft>
              <a:buNone/>
            </a:pPr>
            <a:r>
              <a:t/>
            </a:r>
            <a:endParaRPr/>
          </a:p>
        </p:txBody>
      </p:sp>
      <p:sp>
        <p:nvSpPr>
          <p:cNvPr id="115" name="Google Shape;11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6" name="Google Shape;116;p22"/>
          <p:cNvPicPr preferRelativeResize="0"/>
          <p:nvPr/>
        </p:nvPicPr>
        <p:blipFill>
          <a:blip r:embed="rId3">
            <a:alphaModFix/>
          </a:blip>
          <a:stretch>
            <a:fillRect/>
          </a:stretch>
        </p:blipFill>
        <p:spPr>
          <a:xfrm>
            <a:off x="1593225" y="1017717"/>
            <a:ext cx="5957551" cy="3967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 Steps of Note</a:t>
            </a:r>
            <a:endParaRPr/>
          </a:p>
        </p:txBody>
      </p:sp>
      <p:sp>
        <p:nvSpPr>
          <p:cNvPr id="122" name="Google Shape;122;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Created separate target variables and dataframes for regression vs classification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Created baseline scores from current year’s chronic absenteeism</a:t>
            </a:r>
            <a:endParaRPr/>
          </a:p>
          <a:p>
            <a:pPr indent="-317500" lvl="1" marL="914400" rtl="0" algn="l">
              <a:spcBef>
                <a:spcPts val="1600"/>
              </a:spcBef>
              <a:spcAft>
                <a:spcPts val="0"/>
              </a:spcAft>
              <a:buSzPts val="1400"/>
              <a:buChar char="○"/>
            </a:pPr>
            <a:r>
              <a:rPr lang="en"/>
              <a:t>63% accuracy with Linear Regression with only % Chronically Absent’</a:t>
            </a:r>
            <a:endParaRPr/>
          </a:p>
          <a:p>
            <a:pPr indent="-317500" lvl="1" marL="914400" rtl="0" algn="l">
              <a:spcBef>
                <a:spcPts val="1600"/>
              </a:spcBef>
              <a:spcAft>
                <a:spcPts val="1600"/>
              </a:spcAft>
              <a:buSzPts val="1400"/>
              <a:buChar char="○"/>
            </a:pPr>
            <a:r>
              <a:rPr lang="en"/>
              <a:t>77% accuracy with Decision Tree with only ‘% Chronically Absent’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 Steps of Note</a:t>
            </a:r>
            <a:endParaRPr/>
          </a:p>
          <a:p>
            <a:pPr indent="0" lvl="0" marL="0" rtl="0" algn="l">
              <a:spcBef>
                <a:spcPts val="0"/>
              </a:spcBef>
              <a:spcAft>
                <a:spcPts val="0"/>
              </a:spcAft>
              <a:buNone/>
            </a:pPr>
            <a:r>
              <a:t/>
            </a:r>
            <a:endParaRPr/>
          </a:p>
        </p:txBody>
      </p:sp>
      <p:sp>
        <p:nvSpPr>
          <p:cNvPr id="128" name="Google Shape;128;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r>
              <a:rPr lang="en" sz="2500"/>
              <a:t>New Feature Creation</a:t>
            </a:r>
            <a:endParaRPr sz="2500"/>
          </a:p>
        </p:txBody>
      </p:sp>
      <p:pic>
        <p:nvPicPr>
          <p:cNvPr id="129" name="Google Shape;129;p24"/>
          <p:cNvPicPr preferRelativeResize="0"/>
          <p:nvPr/>
        </p:nvPicPr>
        <p:blipFill>
          <a:blip r:embed="rId3">
            <a:alphaModFix/>
          </a:blip>
          <a:stretch>
            <a:fillRect/>
          </a:stretch>
        </p:blipFill>
        <p:spPr>
          <a:xfrm>
            <a:off x="587825" y="1017725"/>
            <a:ext cx="2411300" cy="2386050"/>
          </a:xfrm>
          <a:prstGeom prst="rect">
            <a:avLst/>
          </a:prstGeom>
          <a:noFill/>
          <a:ln>
            <a:noFill/>
          </a:ln>
        </p:spPr>
      </p:pic>
      <p:pic>
        <p:nvPicPr>
          <p:cNvPr id="130" name="Google Shape;130;p24"/>
          <p:cNvPicPr preferRelativeResize="0"/>
          <p:nvPr/>
        </p:nvPicPr>
        <p:blipFill>
          <a:blip r:embed="rId4">
            <a:alphaModFix/>
          </a:blip>
          <a:stretch>
            <a:fillRect/>
          </a:stretch>
        </p:blipFill>
        <p:spPr>
          <a:xfrm>
            <a:off x="6554735" y="722625"/>
            <a:ext cx="2212239" cy="2386051"/>
          </a:xfrm>
          <a:prstGeom prst="rect">
            <a:avLst/>
          </a:prstGeom>
          <a:noFill/>
          <a:ln>
            <a:noFill/>
          </a:ln>
        </p:spPr>
      </p:pic>
      <p:pic>
        <p:nvPicPr>
          <p:cNvPr id="131" name="Google Shape;131;p24"/>
          <p:cNvPicPr preferRelativeResize="0"/>
          <p:nvPr/>
        </p:nvPicPr>
        <p:blipFill>
          <a:blip r:embed="rId5">
            <a:alphaModFix/>
          </a:blip>
          <a:stretch>
            <a:fillRect/>
          </a:stretch>
        </p:blipFill>
        <p:spPr>
          <a:xfrm>
            <a:off x="2400300" y="2806275"/>
            <a:ext cx="4703975" cy="1762600"/>
          </a:xfrm>
          <a:prstGeom prst="rect">
            <a:avLst/>
          </a:prstGeom>
          <a:noFill/>
          <a:ln>
            <a:noFill/>
          </a:ln>
        </p:spPr>
      </p:pic>
      <p:sp>
        <p:nvSpPr>
          <p:cNvPr id="132" name="Google Shape;132;p24"/>
          <p:cNvSpPr/>
          <p:nvPr/>
        </p:nvSpPr>
        <p:spPr>
          <a:xfrm>
            <a:off x="6825350" y="3233050"/>
            <a:ext cx="1191900" cy="979800"/>
          </a:xfrm>
          <a:prstGeom prst="leftUpArrow">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4"/>
          <p:cNvSpPr/>
          <p:nvPr/>
        </p:nvSpPr>
        <p:spPr>
          <a:xfrm rot="5400000">
            <a:off x="844950" y="3114700"/>
            <a:ext cx="1437000" cy="1673700"/>
          </a:xfrm>
          <a:prstGeom prst="leftUpArrow">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99400" y="232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Model Description</a:t>
            </a:r>
            <a:endParaRPr>
              <a:solidFill>
                <a:schemeClr val="lt2"/>
              </a:solidFill>
            </a:endParaRPr>
          </a:p>
        </p:txBody>
      </p:sp>
      <p:sp>
        <p:nvSpPr>
          <p:cNvPr id="139" name="Google Shape;139;p25"/>
          <p:cNvSpPr txBox="1"/>
          <p:nvPr/>
        </p:nvSpPr>
        <p:spPr>
          <a:xfrm>
            <a:off x="0" y="1353850"/>
            <a:ext cx="3538500" cy="1643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lt2"/>
                </a:solidFill>
              </a:rPr>
              <a:t>Model Metrics - </a:t>
            </a:r>
            <a:r>
              <a:rPr b="1" lang="en" sz="1800">
                <a:solidFill>
                  <a:schemeClr val="lt2"/>
                </a:solidFill>
                <a:latin typeface="Courier New"/>
                <a:ea typeface="Courier New"/>
                <a:cs typeface="Courier New"/>
                <a:sym typeface="Courier New"/>
              </a:rPr>
              <a:t>RandomForestRegressor</a:t>
            </a:r>
            <a:r>
              <a:rPr b="1" lang="en" sz="1800">
                <a:solidFill>
                  <a:schemeClr val="lt2"/>
                </a:solidFill>
                <a:latin typeface="Courier New"/>
                <a:ea typeface="Courier New"/>
                <a:cs typeface="Courier New"/>
                <a:sym typeface="Courier New"/>
              </a:rPr>
              <a:t>()</a:t>
            </a:r>
            <a:endParaRPr b="1" sz="1800">
              <a:solidFill>
                <a:schemeClr val="lt2"/>
              </a:solidFill>
              <a:latin typeface="Courier New"/>
              <a:ea typeface="Courier New"/>
              <a:cs typeface="Courier New"/>
              <a:sym typeface="Courier New"/>
            </a:endParaRPr>
          </a:p>
          <a:p>
            <a:pPr indent="0" lvl="0" marL="0" rtl="0" algn="l">
              <a:spcBef>
                <a:spcPts val="0"/>
              </a:spcBef>
              <a:spcAft>
                <a:spcPts val="0"/>
              </a:spcAft>
              <a:buNone/>
            </a:pPr>
            <a:r>
              <a:t/>
            </a:r>
            <a:endParaRPr sz="1800">
              <a:solidFill>
                <a:schemeClr val="lt2"/>
              </a:solidFill>
              <a:latin typeface="Courier New"/>
              <a:ea typeface="Courier New"/>
              <a:cs typeface="Courier New"/>
              <a:sym typeface="Courier New"/>
            </a:endParaRPr>
          </a:p>
          <a:p>
            <a:pPr indent="0" lvl="0" marL="0" rtl="0" algn="l">
              <a:spcBef>
                <a:spcPts val="0"/>
              </a:spcBef>
              <a:spcAft>
                <a:spcPts val="0"/>
              </a:spcAft>
              <a:buNone/>
            </a:pPr>
            <a:r>
              <a:rPr lang="en" sz="1800">
                <a:solidFill>
                  <a:schemeClr val="lt2"/>
                </a:solidFill>
                <a:latin typeface="Courier New"/>
                <a:ea typeface="Courier New"/>
                <a:cs typeface="Courier New"/>
                <a:sym typeface="Courier New"/>
              </a:rPr>
              <a:t>Target Variable = </a:t>
            </a:r>
            <a:r>
              <a:rPr lang="en">
                <a:solidFill>
                  <a:schemeClr val="lt2"/>
                </a:solidFill>
              </a:rPr>
              <a:t>'Chronically_Absent_Next_Year'</a:t>
            </a:r>
            <a:endParaRPr>
              <a:solidFill>
                <a:schemeClr val="lt2"/>
              </a:solidFill>
            </a:endParaRPr>
          </a:p>
          <a:p>
            <a:pPr indent="0" lvl="0" marL="0" rtl="0" algn="l">
              <a:spcBef>
                <a:spcPts val="0"/>
              </a:spcBef>
              <a:spcAft>
                <a:spcPts val="0"/>
              </a:spcAft>
              <a:buNone/>
            </a:pPr>
            <a:r>
              <a:rPr lang="en">
                <a:solidFill>
                  <a:schemeClr val="accent2"/>
                </a:solidFill>
              </a:rPr>
              <a:t> </a:t>
            </a:r>
            <a:endParaRPr>
              <a:solidFill>
                <a:schemeClr val="accent2"/>
              </a:solidFill>
            </a:endParaRPr>
          </a:p>
          <a:p>
            <a:pPr indent="0" lvl="0" marL="0" rtl="0" algn="l">
              <a:lnSpc>
                <a:spcPct val="115000"/>
              </a:lnSpc>
              <a:spcBef>
                <a:spcPts val="0"/>
              </a:spcBef>
              <a:spcAft>
                <a:spcPts val="0"/>
              </a:spcAft>
              <a:buNone/>
            </a:pPr>
            <a:r>
              <a:t/>
            </a:r>
            <a:endParaRPr sz="1800">
              <a:solidFill>
                <a:schemeClr val="lt2"/>
              </a:solidFill>
            </a:endParaRPr>
          </a:p>
          <a:p>
            <a:pPr indent="0" lvl="0" marL="0" rtl="0" algn="l">
              <a:lnSpc>
                <a:spcPct val="115000"/>
              </a:lnSpc>
              <a:spcBef>
                <a:spcPts val="0"/>
              </a:spcBef>
              <a:spcAft>
                <a:spcPts val="0"/>
              </a:spcAft>
              <a:buNone/>
            </a:pPr>
            <a:r>
              <a:t/>
            </a:r>
            <a:endParaRPr sz="1800">
              <a:solidFill>
                <a:schemeClr val="lt2"/>
              </a:solidFill>
            </a:endParaRPr>
          </a:p>
        </p:txBody>
      </p:sp>
      <p:pic>
        <p:nvPicPr>
          <p:cNvPr id="140" name="Google Shape;140;p25"/>
          <p:cNvPicPr preferRelativeResize="0"/>
          <p:nvPr/>
        </p:nvPicPr>
        <p:blipFill>
          <a:blip r:embed="rId3">
            <a:alphaModFix/>
          </a:blip>
          <a:stretch>
            <a:fillRect/>
          </a:stretch>
        </p:blipFill>
        <p:spPr>
          <a:xfrm>
            <a:off x="3690900" y="957450"/>
            <a:ext cx="5300700" cy="2988941"/>
          </a:xfrm>
          <a:prstGeom prst="rect">
            <a:avLst/>
          </a:prstGeom>
          <a:noFill/>
          <a:ln>
            <a:noFill/>
          </a:ln>
        </p:spPr>
      </p:pic>
      <p:pic>
        <p:nvPicPr>
          <p:cNvPr id="141" name="Google Shape;141;p25"/>
          <p:cNvPicPr preferRelativeResize="0"/>
          <p:nvPr/>
        </p:nvPicPr>
        <p:blipFill>
          <a:blip r:embed="rId4">
            <a:alphaModFix/>
          </a:blip>
          <a:stretch>
            <a:fillRect/>
          </a:stretch>
        </p:blipFill>
        <p:spPr>
          <a:xfrm>
            <a:off x="152400" y="2661550"/>
            <a:ext cx="3036175" cy="2329550"/>
          </a:xfrm>
          <a:prstGeom prst="rect">
            <a:avLst/>
          </a:prstGeom>
          <a:noFill/>
          <a:ln>
            <a:noFill/>
          </a:ln>
        </p:spPr>
      </p:pic>
      <p:pic>
        <p:nvPicPr>
          <p:cNvPr id="142" name="Google Shape;142;p25"/>
          <p:cNvPicPr preferRelativeResize="0"/>
          <p:nvPr/>
        </p:nvPicPr>
        <p:blipFill>
          <a:blip r:embed="rId5">
            <a:alphaModFix/>
          </a:blip>
          <a:stretch>
            <a:fillRect/>
          </a:stretch>
        </p:blipFill>
        <p:spPr>
          <a:xfrm>
            <a:off x="3538500" y="426588"/>
            <a:ext cx="5081500" cy="40506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Performance</a:t>
            </a:r>
            <a:endParaRPr/>
          </a:p>
        </p:txBody>
      </p:sp>
      <p:sp>
        <p:nvSpPr>
          <p:cNvPr id="148" name="Google Shape;148;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49" name="Google Shape;149;p26"/>
          <p:cNvGraphicFramePr/>
          <p:nvPr/>
        </p:nvGraphicFramePr>
        <p:xfrm>
          <a:off x="110200" y="1017713"/>
          <a:ext cx="3000000" cy="3000000"/>
        </p:xfrm>
        <a:graphic>
          <a:graphicData uri="http://schemas.openxmlformats.org/drawingml/2006/table">
            <a:tbl>
              <a:tblPr>
                <a:noFill/>
                <a:tableStyleId>{31F49E8C-FFA6-45E8-B1C2-F071A1786572}</a:tableStyleId>
              </a:tblPr>
              <a:tblGrid>
                <a:gridCol w="2002300"/>
                <a:gridCol w="2002300"/>
                <a:gridCol w="2002300"/>
                <a:gridCol w="2002300"/>
              </a:tblGrid>
              <a:tr h="549625">
                <a:tc>
                  <a:txBody>
                    <a:bodyPr/>
                    <a:lstStyle/>
                    <a:p>
                      <a:pPr indent="0" lvl="0" marL="0" rtl="0" algn="l">
                        <a:spcBef>
                          <a:spcPts val="0"/>
                        </a:spcBef>
                        <a:spcAft>
                          <a:spcPts val="0"/>
                        </a:spcAft>
                        <a:buNone/>
                      </a:pPr>
                      <a:r>
                        <a:rPr lang="en" sz="1100"/>
                        <a:t>Model</a:t>
                      </a:r>
                      <a:endParaRPr sz="1100"/>
                    </a:p>
                  </a:txBody>
                  <a:tcPr marT="63500" marB="63500" marR="63500" marL="63500">
                    <a:solidFill>
                      <a:srgbClr val="CCCCCC"/>
                    </a:solidFill>
                  </a:tcPr>
                </a:tc>
                <a:tc>
                  <a:txBody>
                    <a:bodyPr/>
                    <a:lstStyle/>
                    <a:p>
                      <a:pPr indent="0" lvl="0" marL="0" rtl="0" algn="l">
                        <a:spcBef>
                          <a:spcPts val="0"/>
                        </a:spcBef>
                        <a:spcAft>
                          <a:spcPts val="0"/>
                        </a:spcAft>
                        <a:buNone/>
                      </a:pPr>
                      <a:r>
                        <a:rPr lang="en" sz="1100"/>
                        <a:t>R2</a:t>
                      </a:r>
                      <a:endParaRPr sz="1100"/>
                    </a:p>
                  </a:txBody>
                  <a:tcPr marT="63500" marB="63500" marR="63500" marL="63500">
                    <a:solidFill>
                      <a:srgbClr val="CCCCCC"/>
                    </a:solidFill>
                  </a:tcPr>
                </a:tc>
                <a:tc>
                  <a:txBody>
                    <a:bodyPr/>
                    <a:lstStyle/>
                    <a:p>
                      <a:pPr indent="0" lvl="0" marL="0" rtl="0" algn="l">
                        <a:spcBef>
                          <a:spcPts val="0"/>
                        </a:spcBef>
                        <a:spcAft>
                          <a:spcPts val="0"/>
                        </a:spcAft>
                        <a:buNone/>
                      </a:pPr>
                      <a:r>
                        <a:rPr lang="en" sz="1100"/>
                        <a:t>MSE</a:t>
                      </a:r>
                      <a:endParaRPr sz="1100"/>
                    </a:p>
                  </a:txBody>
                  <a:tcPr marT="63500" marB="63500" marR="63500" marL="63500">
                    <a:solidFill>
                      <a:srgbClr val="CCCCCC"/>
                    </a:solidFill>
                  </a:tcPr>
                </a:tc>
                <a:tc>
                  <a:txBody>
                    <a:bodyPr/>
                    <a:lstStyle/>
                    <a:p>
                      <a:pPr indent="0" lvl="0" marL="0" rtl="0" algn="l">
                        <a:spcBef>
                          <a:spcPts val="0"/>
                        </a:spcBef>
                        <a:spcAft>
                          <a:spcPts val="0"/>
                        </a:spcAft>
                        <a:buNone/>
                      </a:pPr>
                      <a:r>
                        <a:rPr lang="en" sz="1100"/>
                        <a:t>MAE</a:t>
                      </a:r>
                      <a:endParaRPr sz="1100"/>
                    </a:p>
                  </a:txBody>
                  <a:tcPr marT="63500" marB="63500" marR="63500" marL="63500">
                    <a:solidFill>
                      <a:srgbClr val="CCCCCC"/>
                    </a:solidFill>
                  </a:tcPr>
                </a:tc>
              </a:tr>
              <a:tr h="1393600">
                <a:tc>
                  <a:txBody>
                    <a:bodyPr/>
                    <a:lstStyle/>
                    <a:p>
                      <a:pPr indent="0" lvl="0" marL="0" rtl="0" algn="l">
                        <a:spcBef>
                          <a:spcPts val="0"/>
                        </a:spcBef>
                        <a:spcAft>
                          <a:spcPts val="0"/>
                        </a:spcAft>
                        <a:buNone/>
                      </a:pPr>
                      <a:r>
                        <a:rPr lang="en" sz="1100"/>
                        <a:t>Baseline</a:t>
                      </a:r>
                      <a:r>
                        <a:rPr lang="en" sz="800"/>
                        <a:t> - Linear Regression</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(X = ‘% Chronically  Absent’, using last year’s % Chronically Absent to predict next year’s) </a:t>
                      </a:r>
                      <a:endParaRPr sz="800"/>
                    </a:p>
                  </a:txBody>
                  <a:tcPr marT="63500" marB="63500" marR="63500" marL="63500">
                    <a:solidFill>
                      <a:srgbClr val="EFEFEF"/>
                    </a:solidFill>
                  </a:tcPr>
                </a:tc>
                <a:tc>
                  <a:txBody>
                    <a:bodyPr/>
                    <a:lstStyle/>
                    <a:p>
                      <a:pPr indent="0" lvl="0" marL="0" rtl="0" algn="l">
                        <a:spcBef>
                          <a:spcPts val="0"/>
                        </a:spcBef>
                        <a:spcAft>
                          <a:spcPts val="0"/>
                        </a:spcAft>
                        <a:buNone/>
                      </a:pPr>
                      <a:r>
                        <a:rPr lang="en" sz="1100"/>
                        <a:t>0.662</a:t>
                      </a:r>
                      <a:endParaRPr sz="1100"/>
                    </a:p>
                  </a:txBody>
                  <a:tcPr marT="63500" marB="63500" marR="63500" marL="63500">
                    <a:solidFill>
                      <a:schemeClr val="dk1"/>
                    </a:solidFill>
                  </a:tcPr>
                </a:tc>
                <a:tc>
                  <a:txBody>
                    <a:bodyPr/>
                    <a:lstStyle/>
                    <a:p>
                      <a:pPr indent="0" lvl="0" marL="0" rtl="0" algn="l">
                        <a:spcBef>
                          <a:spcPts val="0"/>
                        </a:spcBef>
                        <a:spcAft>
                          <a:spcPts val="0"/>
                        </a:spcAft>
                        <a:buNone/>
                      </a:pPr>
                      <a:r>
                        <a:rPr lang="en" sz="1100"/>
                        <a:t>105.51</a:t>
                      </a:r>
                      <a:endParaRPr sz="1100"/>
                    </a:p>
                  </a:txBody>
                  <a:tcPr marT="63500" marB="63500" marR="63500" marL="63500">
                    <a:solidFill>
                      <a:schemeClr val="dk1"/>
                    </a:solidFill>
                  </a:tcPr>
                </a:tc>
                <a:tc>
                  <a:txBody>
                    <a:bodyPr/>
                    <a:lstStyle/>
                    <a:p>
                      <a:pPr indent="0" lvl="0" marL="0" rtl="0" algn="l">
                        <a:spcBef>
                          <a:spcPts val="0"/>
                        </a:spcBef>
                        <a:spcAft>
                          <a:spcPts val="0"/>
                        </a:spcAft>
                        <a:buNone/>
                      </a:pPr>
                      <a:r>
                        <a:rPr lang="en" sz="1100"/>
                        <a:t>7.51</a:t>
                      </a:r>
                      <a:endParaRPr sz="1100"/>
                    </a:p>
                  </a:txBody>
                  <a:tcPr marT="63500" marB="63500" marR="63500" marL="63500">
                    <a:solidFill>
                      <a:schemeClr val="dk1"/>
                    </a:solidFill>
                  </a:tcPr>
                </a:tc>
              </a:tr>
              <a:tr h="958800">
                <a:tc>
                  <a:txBody>
                    <a:bodyPr/>
                    <a:lstStyle/>
                    <a:p>
                      <a:pPr indent="0" lvl="0" marL="0" rtl="0" algn="l">
                        <a:spcBef>
                          <a:spcPts val="0"/>
                        </a:spcBef>
                        <a:spcAft>
                          <a:spcPts val="0"/>
                        </a:spcAft>
                        <a:buNone/>
                      </a:pPr>
                      <a:r>
                        <a:rPr lang="en" sz="1100" u="sng">
                          <a:solidFill>
                            <a:srgbClr val="1155CC"/>
                          </a:solidFill>
                          <a:hlinkClick r:id="rId3">
                            <a:extLst>
                              <a:ext uri="{A12FA001-AC4F-418D-AE19-62706E023703}">
                                <ahyp:hlinkClr val="tx"/>
                              </a:ext>
                            </a:extLst>
                          </a:hlinkClick>
                        </a:rPr>
                        <a:t>Random Forest</a:t>
                      </a:r>
                      <a:endParaRPr sz="1100"/>
                    </a:p>
                    <a:p>
                      <a:pPr indent="0" lvl="0" marL="0" rtl="0" algn="l">
                        <a:spcBef>
                          <a:spcPts val="0"/>
                        </a:spcBef>
                        <a:spcAft>
                          <a:spcPts val="0"/>
                        </a:spcAft>
                        <a:buNone/>
                      </a:pPr>
                      <a:r>
                        <a:t/>
                      </a:r>
                      <a:endParaRPr b="1" sz="800"/>
                    </a:p>
                    <a:p>
                      <a:pPr indent="0" lvl="0" marL="0" rtl="0" algn="l">
                        <a:spcBef>
                          <a:spcPts val="0"/>
                        </a:spcBef>
                        <a:spcAft>
                          <a:spcPts val="0"/>
                        </a:spcAft>
                        <a:buNone/>
                      </a:pPr>
                      <a:r>
                        <a:rPr b="1" lang="en" sz="800"/>
                        <a:t>*Final Model</a:t>
                      </a:r>
                      <a:endParaRPr b="1" sz="800"/>
                    </a:p>
                  </a:txBody>
                  <a:tcPr marT="63500" marB="63500" marR="63500" marL="63500">
                    <a:solidFill>
                      <a:srgbClr val="EFEFEF"/>
                    </a:solidFill>
                  </a:tcPr>
                </a:tc>
                <a:tc>
                  <a:txBody>
                    <a:bodyPr/>
                    <a:lstStyle/>
                    <a:p>
                      <a:pPr indent="0" lvl="0" marL="0" rtl="0" algn="l">
                        <a:spcBef>
                          <a:spcPts val="0"/>
                        </a:spcBef>
                        <a:spcAft>
                          <a:spcPts val="0"/>
                        </a:spcAft>
                        <a:buNone/>
                      </a:pPr>
                      <a:r>
                        <a:rPr lang="en" sz="1100"/>
                        <a:t>0.824</a:t>
                      </a:r>
                      <a:endParaRPr sz="1100"/>
                    </a:p>
                  </a:txBody>
                  <a:tcPr marT="63500" marB="63500" marR="63500" marL="63500">
                    <a:solidFill>
                      <a:schemeClr val="dk1"/>
                    </a:solidFill>
                  </a:tcPr>
                </a:tc>
                <a:tc>
                  <a:txBody>
                    <a:bodyPr/>
                    <a:lstStyle/>
                    <a:p>
                      <a:pPr indent="0" lvl="0" marL="0" rtl="0" algn="l">
                        <a:spcBef>
                          <a:spcPts val="0"/>
                        </a:spcBef>
                        <a:spcAft>
                          <a:spcPts val="0"/>
                        </a:spcAft>
                        <a:buNone/>
                      </a:pPr>
                      <a:r>
                        <a:rPr lang="en" sz="1100"/>
                        <a:t>54.97</a:t>
                      </a:r>
                      <a:endParaRPr sz="1100"/>
                    </a:p>
                  </a:txBody>
                  <a:tcPr marT="63500" marB="63500" marR="63500" marL="63500">
                    <a:solidFill>
                      <a:schemeClr val="dk1"/>
                    </a:solidFill>
                  </a:tcPr>
                </a:tc>
                <a:tc>
                  <a:txBody>
                    <a:bodyPr/>
                    <a:lstStyle/>
                    <a:p>
                      <a:pPr indent="0" lvl="0" marL="0" rtl="0" algn="l">
                        <a:spcBef>
                          <a:spcPts val="0"/>
                        </a:spcBef>
                        <a:spcAft>
                          <a:spcPts val="0"/>
                        </a:spcAft>
                        <a:buNone/>
                      </a:pPr>
                      <a:r>
                        <a:rPr lang="en" sz="1100"/>
                        <a:t>5.14</a:t>
                      </a:r>
                      <a:endParaRPr sz="1100"/>
                    </a:p>
                  </a:txBody>
                  <a:tcPr marT="63500" marB="63500" marR="63500" marL="63500">
                    <a:solidFill>
                      <a:schemeClr val="dk1"/>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animEffect filter="fade" transition="in">
                                      <p:cBhvr>
                                        <p:cTn dur="1000"/>
                                        <p:tgtEl>
                                          <p:spTgt spid="14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 Findings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Year % Chronically Absent over Time</a:t>
            </a:r>
            <a:endParaRPr/>
          </a:p>
        </p:txBody>
      </p:sp>
      <p:sp>
        <p:nvSpPr>
          <p:cNvPr id="160" name="Google Shape;160;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1" name="Google Shape;161;p28"/>
          <p:cNvPicPr preferRelativeResize="0"/>
          <p:nvPr/>
        </p:nvPicPr>
        <p:blipFill>
          <a:blip r:embed="rId3">
            <a:alphaModFix/>
          </a:blip>
          <a:stretch>
            <a:fillRect/>
          </a:stretch>
        </p:blipFill>
        <p:spPr>
          <a:xfrm>
            <a:off x="1462600" y="1017725"/>
            <a:ext cx="6218799" cy="3951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Classifier</a:t>
            </a:r>
            <a:endParaRPr/>
          </a:p>
        </p:txBody>
      </p:sp>
      <p:sp>
        <p:nvSpPr>
          <p:cNvPr id="167" name="Google Shape;167;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8" name="Google Shape;168;p29"/>
          <p:cNvPicPr preferRelativeResize="0"/>
          <p:nvPr/>
        </p:nvPicPr>
        <p:blipFill>
          <a:blip r:embed="rId3">
            <a:alphaModFix/>
          </a:blip>
          <a:stretch>
            <a:fillRect/>
          </a:stretch>
        </p:blipFill>
        <p:spPr>
          <a:xfrm>
            <a:off x="968825" y="1152475"/>
            <a:ext cx="7390338" cy="341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191975" y="243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Importance</a:t>
            </a:r>
            <a:endParaRPr/>
          </a:p>
        </p:txBody>
      </p:sp>
      <p:sp>
        <p:nvSpPr>
          <p:cNvPr id="174" name="Google Shape;174;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 Attendance ~ 57%</a:t>
            </a:r>
            <a:endParaRPr/>
          </a:p>
          <a:p>
            <a:pPr indent="-342900" lvl="0" marL="457200" rtl="0" algn="l">
              <a:spcBef>
                <a:spcPts val="0"/>
              </a:spcBef>
              <a:spcAft>
                <a:spcPts val="0"/>
              </a:spcAft>
              <a:buSzPts val="1800"/>
              <a:buChar char="●"/>
            </a:pPr>
            <a:r>
              <a:rPr lang="en"/>
              <a:t>% Chronically Absent ~ 18%</a:t>
            </a:r>
            <a:endParaRPr/>
          </a:p>
          <a:p>
            <a:pPr indent="-342900" lvl="0" marL="457200" rtl="0" algn="l">
              <a:spcBef>
                <a:spcPts val="0"/>
              </a:spcBef>
              <a:spcAft>
                <a:spcPts val="0"/>
              </a:spcAft>
              <a:buSzPts val="1800"/>
              <a:buChar char="●"/>
            </a:pPr>
            <a:r>
              <a:rPr lang="en"/>
              <a:t>Difference from averages </a:t>
            </a:r>
            <a:endParaRPr/>
          </a:p>
          <a:p>
            <a:pPr indent="0" lvl="0" marL="0" rtl="0" algn="l">
              <a:spcBef>
                <a:spcPts val="1600"/>
              </a:spcBef>
              <a:spcAft>
                <a:spcPts val="1600"/>
              </a:spcAft>
              <a:buNone/>
            </a:pPr>
            <a:r>
              <a:rPr lang="en"/>
              <a:t>~ 3-6%</a:t>
            </a:r>
            <a:endParaRPr/>
          </a:p>
        </p:txBody>
      </p:sp>
      <p:pic>
        <p:nvPicPr>
          <p:cNvPr id="175" name="Google Shape;175;p30"/>
          <p:cNvPicPr preferRelativeResize="0"/>
          <p:nvPr/>
        </p:nvPicPr>
        <p:blipFill>
          <a:blip r:embed="rId3">
            <a:alphaModFix/>
          </a:blip>
          <a:stretch>
            <a:fillRect/>
          </a:stretch>
        </p:blipFill>
        <p:spPr>
          <a:xfrm>
            <a:off x="4076625" y="169647"/>
            <a:ext cx="4967949" cy="71444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0" st="0"/>
                                            </p:txEl>
                                          </p:spTgt>
                                        </p:tgtEl>
                                        <p:attrNameLst>
                                          <p:attrName>style.visibility</p:attrName>
                                        </p:attrNameLst>
                                      </p:cBhvr>
                                      <p:to>
                                        <p:strVal val="visible"/>
                                      </p:to>
                                    </p:set>
                                    <p:animEffect filter="fade" transition="in">
                                      <p:cBhvr>
                                        <p:cTn dur="1000"/>
                                        <p:tgtEl>
                                          <p:spTgt spid="1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1" st="1"/>
                                            </p:txEl>
                                          </p:spTgt>
                                        </p:tgtEl>
                                        <p:attrNameLst>
                                          <p:attrName>style.visibility</p:attrName>
                                        </p:attrNameLst>
                                      </p:cBhvr>
                                      <p:to>
                                        <p:strVal val="visible"/>
                                      </p:to>
                                    </p:set>
                                    <p:animEffect filter="fade" transition="in">
                                      <p:cBhvr>
                                        <p:cTn dur="1000"/>
                                        <p:tgtEl>
                                          <p:spTgt spid="1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2" st="2"/>
                                            </p:txEl>
                                          </p:spTgt>
                                        </p:tgtEl>
                                        <p:attrNameLst>
                                          <p:attrName>style.visibility</p:attrName>
                                        </p:attrNameLst>
                                      </p:cBhvr>
                                      <p:to>
                                        <p:strVal val="visible"/>
                                      </p:to>
                                    </p:set>
                                    <p:animEffect filter="fade" transition="in">
                                      <p:cBhvr>
                                        <p:cTn dur="1000"/>
                                        <p:tgtEl>
                                          <p:spTgt spid="1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3" st="3"/>
                                            </p:txEl>
                                          </p:spTgt>
                                        </p:tgtEl>
                                        <p:attrNameLst>
                                          <p:attrName>style.visibility</p:attrName>
                                        </p:attrNameLst>
                                      </p:cBhvr>
                                      <p:to>
                                        <p:strVal val="visible"/>
                                      </p:to>
                                    </p:set>
                                    <p:animEffect filter="fade" transition="in">
                                      <p:cBhvr>
                                        <p:cTn dur="1000"/>
                                        <p:tgtEl>
                                          <p:spTgt spid="17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Most Important Features for Model</a:t>
            </a:r>
            <a:endParaRPr/>
          </a:p>
        </p:txBody>
      </p:sp>
      <p:sp>
        <p:nvSpPr>
          <p:cNvPr id="181" name="Google Shape;181;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2" name="Google Shape;182;p31"/>
          <p:cNvPicPr preferRelativeResize="0"/>
          <p:nvPr/>
        </p:nvPicPr>
        <p:blipFill>
          <a:blip r:embed="rId3">
            <a:alphaModFix/>
          </a:blip>
          <a:stretch>
            <a:fillRect/>
          </a:stretch>
        </p:blipFill>
        <p:spPr>
          <a:xfrm>
            <a:off x="1017550" y="1017725"/>
            <a:ext cx="6579225" cy="4045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Identification Overview</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en"/>
              <a:t>What is the next year’s chronic absenteeism for a school and it’s demographic groups? </a:t>
            </a:r>
            <a:endParaRPr b="1" i="1"/>
          </a:p>
          <a:p>
            <a:pPr indent="0" lvl="0" marL="0" rtl="0" algn="l">
              <a:lnSpc>
                <a:spcPct val="100000"/>
              </a:lnSpc>
              <a:spcBef>
                <a:spcPts val="0"/>
              </a:spcBef>
              <a:spcAft>
                <a:spcPts val="0"/>
              </a:spcAft>
              <a:buNone/>
            </a:pPr>
            <a:r>
              <a:t/>
            </a:r>
            <a:endParaRPr i="1"/>
          </a:p>
          <a:p>
            <a:pPr indent="-342900" lvl="0" marL="457200" rtl="0" algn="l">
              <a:spcBef>
                <a:spcPts val="0"/>
              </a:spcBef>
              <a:spcAft>
                <a:spcPts val="0"/>
              </a:spcAft>
              <a:buSzPts val="1800"/>
              <a:buChar char="●"/>
            </a:pPr>
            <a:r>
              <a:rPr lang="en">
                <a:latin typeface="Nunito"/>
                <a:ea typeface="Nunito"/>
                <a:cs typeface="Nunito"/>
                <a:sym typeface="Nunito"/>
              </a:rPr>
              <a:t>Absenteeism huge indicator of student success and impacts school funding.</a:t>
            </a:r>
            <a:endParaRPr/>
          </a:p>
          <a:p>
            <a:pPr indent="-342900" lvl="0" marL="457200" rtl="0" algn="l">
              <a:spcBef>
                <a:spcPts val="0"/>
              </a:spcBef>
              <a:spcAft>
                <a:spcPts val="0"/>
              </a:spcAft>
              <a:buSzPts val="1800"/>
              <a:buChar char="●"/>
            </a:pPr>
            <a:r>
              <a:rPr lang="en">
                <a:latin typeface="Nunito"/>
                <a:ea typeface="Nunito"/>
                <a:cs typeface="Nunito"/>
                <a:sym typeface="Nunito"/>
              </a:rPr>
              <a:t>Once chronic absenteeism is high, difficult and costly  to remediate. </a:t>
            </a:r>
            <a:endParaRPr>
              <a:latin typeface="Nunito"/>
              <a:ea typeface="Nunito"/>
              <a:cs typeface="Nunito"/>
              <a:sym typeface="Nunito"/>
            </a:endParaRPr>
          </a:p>
          <a:p>
            <a:pPr indent="-342900" lvl="0" marL="457200" rtl="0" algn="l">
              <a:spcBef>
                <a:spcPts val="0"/>
              </a:spcBef>
              <a:spcAft>
                <a:spcPts val="0"/>
              </a:spcAft>
              <a:buSzPts val="1800"/>
              <a:buFont typeface="Nunito"/>
              <a:buChar char="●"/>
            </a:pPr>
            <a:r>
              <a:rPr lang="en">
                <a:latin typeface="Nunito"/>
                <a:ea typeface="Nunito"/>
                <a:cs typeface="Nunito"/>
                <a:sym typeface="Nunito"/>
              </a:rPr>
              <a:t>proactively intervention would save time, money, and resources, and increase student/school outcomes.</a:t>
            </a:r>
            <a:endParaRPr>
              <a:latin typeface="Nunito"/>
              <a:ea typeface="Nunito"/>
              <a:cs typeface="Nunito"/>
              <a:sym typeface="Nunito"/>
            </a:endParaRPr>
          </a:p>
          <a:p>
            <a:pPr indent="-342900" lvl="0" marL="457200" rtl="0" algn="l">
              <a:spcBef>
                <a:spcPts val="0"/>
              </a:spcBef>
              <a:spcAft>
                <a:spcPts val="1600"/>
              </a:spcAft>
              <a:buSzPts val="1800"/>
              <a:buChar char="●"/>
            </a:pPr>
            <a:r>
              <a:rPr lang="en"/>
              <a:t> NYS Chronic Absenteeism, absent 18 or more days</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0" st="0"/>
                                            </p:txEl>
                                          </p:spTgt>
                                        </p:tgtEl>
                                        <p:attrNameLst>
                                          <p:attrName>style.visibility</p:attrName>
                                        </p:attrNameLst>
                                      </p:cBhvr>
                                      <p:to>
                                        <p:strVal val="visible"/>
                                      </p:to>
                                    </p:set>
                                    <p:animEffect filter="fade" transition="in">
                                      <p:cBhvr>
                                        <p:cTn dur="1000"/>
                                        <p:tgtEl>
                                          <p:spTgt spid="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1" st="1"/>
                                            </p:txEl>
                                          </p:spTgt>
                                        </p:tgtEl>
                                        <p:attrNameLst>
                                          <p:attrName>style.visibility</p:attrName>
                                        </p:attrNameLst>
                                      </p:cBhvr>
                                      <p:to>
                                        <p:strVal val="visible"/>
                                      </p:to>
                                    </p:set>
                                    <p:animEffect filter="fade" transition="in">
                                      <p:cBhvr>
                                        <p:cTn dur="1000"/>
                                        <p:tgtEl>
                                          <p:spTgt spid="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2" st="2"/>
                                            </p:txEl>
                                          </p:spTgt>
                                        </p:tgtEl>
                                        <p:attrNameLst>
                                          <p:attrName>style.visibility</p:attrName>
                                        </p:attrNameLst>
                                      </p:cBhvr>
                                      <p:to>
                                        <p:strVal val="visible"/>
                                      </p:to>
                                    </p:set>
                                    <p:animEffect filter="fade" transition="in">
                                      <p:cBhvr>
                                        <p:cTn dur="1000"/>
                                        <p:tgtEl>
                                          <p:spTgt spid="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3" st="3"/>
                                            </p:txEl>
                                          </p:spTgt>
                                        </p:tgtEl>
                                        <p:attrNameLst>
                                          <p:attrName>style.visibility</p:attrName>
                                        </p:attrNameLst>
                                      </p:cBhvr>
                                      <p:to>
                                        <p:strVal val="visible"/>
                                      </p:to>
                                    </p:set>
                                    <p:animEffect filter="fade" transition="in">
                                      <p:cBhvr>
                                        <p:cTn dur="1000"/>
                                        <p:tgtEl>
                                          <p:spTgt spid="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4" st="4"/>
                                            </p:txEl>
                                          </p:spTgt>
                                        </p:tgtEl>
                                        <p:attrNameLst>
                                          <p:attrName>style.visibility</p:attrName>
                                        </p:attrNameLst>
                                      </p:cBhvr>
                                      <p:to>
                                        <p:strVal val="visible"/>
                                      </p:to>
                                    </p:set>
                                    <p:animEffect filter="fade" transition="in">
                                      <p:cBhvr>
                                        <p:cTn dur="1000"/>
                                        <p:tgtEl>
                                          <p:spTgt spid="6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5" st="5"/>
                                            </p:txEl>
                                          </p:spTgt>
                                        </p:tgtEl>
                                        <p:attrNameLst>
                                          <p:attrName>style.visibility</p:attrName>
                                        </p:attrNameLst>
                                      </p:cBhvr>
                                      <p:to>
                                        <p:strVal val="visible"/>
                                      </p:to>
                                    </p:set>
                                    <p:animEffect filter="fade" transition="in">
                                      <p:cBhvr>
                                        <p:cTn dur="1000"/>
                                        <p:tgtEl>
                                          <p:spTgt spid="6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Risk Groups</a:t>
            </a:r>
            <a:endParaRPr/>
          </a:p>
        </p:txBody>
      </p:sp>
      <p:sp>
        <p:nvSpPr>
          <p:cNvPr id="188" name="Google Shape;188;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Highest Rates of Chronic Absenteeism</a:t>
            </a:r>
            <a:endParaRPr/>
          </a:p>
          <a:p>
            <a:pPr indent="-342900" lvl="0" marL="457200" rtl="0" algn="l">
              <a:spcBef>
                <a:spcPts val="1600"/>
              </a:spcBef>
              <a:spcAft>
                <a:spcPts val="0"/>
              </a:spcAft>
              <a:buSzPts val="1800"/>
              <a:buChar char="●"/>
            </a:pPr>
            <a:r>
              <a:rPr lang="en"/>
              <a:t>grades 9-12</a:t>
            </a:r>
            <a:endParaRPr/>
          </a:p>
          <a:p>
            <a:pPr indent="-342900" lvl="0" marL="457200" rtl="0" algn="l">
              <a:spcBef>
                <a:spcPts val="1600"/>
              </a:spcBef>
              <a:spcAft>
                <a:spcPts val="0"/>
              </a:spcAft>
              <a:buSzPts val="1800"/>
              <a:buChar char="●"/>
            </a:pPr>
            <a:r>
              <a:rPr lang="en"/>
              <a:t>PreK &amp; K</a:t>
            </a:r>
            <a:endParaRPr/>
          </a:p>
          <a:p>
            <a:pPr indent="-342900" lvl="0" marL="457200" rtl="0" algn="l">
              <a:spcBef>
                <a:spcPts val="1600"/>
              </a:spcBef>
              <a:spcAft>
                <a:spcPts val="0"/>
              </a:spcAft>
              <a:buSzPts val="1800"/>
              <a:buChar char="●"/>
            </a:pPr>
            <a:r>
              <a:rPr lang="en"/>
              <a:t>SWD</a:t>
            </a:r>
            <a:endParaRPr/>
          </a:p>
          <a:p>
            <a:pPr indent="-342900" lvl="0" marL="457200" rtl="0" algn="l">
              <a:spcBef>
                <a:spcPts val="1600"/>
              </a:spcBef>
              <a:spcAft>
                <a:spcPts val="0"/>
              </a:spcAft>
              <a:buSzPts val="1800"/>
              <a:buChar char="●"/>
            </a:pPr>
            <a:r>
              <a:rPr lang="en"/>
              <a:t>Black, Hispanic</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0" st="0"/>
                                            </p:txEl>
                                          </p:spTgt>
                                        </p:tgtEl>
                                        <p:attrNameLst>
                                          <p:attrName>style.visibility</p:attrName>
                                        </p:attrNameLst>
                                      </p:cBhvr>
                                      <p:to>
                                        <p:strVal val="visible"/>
                                      </p:to>
                                    </p:set>
                                    <p:animEffect filter="fade" transition="in">
                                      <p:cBhvr>
                                        <p:cTn dur="1000"/>
                                        <p:tgtEl>
                                          <p:spTgt spid="1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1" st="1"/>
                                            </p:txEl>
                                          </p:spTgt>
                                        </p:tgtEl>
                                        <p:attrNameLst>
                                          <p:attrName>style.visibility</p:attrName>
                                        </p:attrNameLst>
                                      </p:cBhvr>
                                      <p:to>
                                        <p:strVal val="visible"/>
                                      </p:to>
                                    </p:set>
                                    <p:animEffect filter="fade" transition="in">
                                      <p:cBhvr>
                                        <p:cTn dur="1000"/>
                                        <p:tgtEl>
                                          <p:spTgt spid="1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2" st="2"/>
                                            </p:txEl>
                                          </p:spTgt>
                                        </p:tgtEl>
                                        <p:attrNameLst>
                                          <p:attrName>style.visibility</p:attrName>
                                        </p:attrNameLst>
                                      </p:cBhvr>
                                      <p:to>
                                        <p:strVal val="visible"/>
                                      </p:to>
                                    </p:set>
                                    <p:animEffect filter="fade" transition="in">
                                      <p:cBhvr>
                                        <p:cTn dur="1000"/>
                                        <p:tgtEl>
                                          <p:spTgt spid="1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3" st="3"/>
                                            </p:txEl>
                                          </p:spTgt>
                                        </p:tgtEl>
                                        <p:attrNameLst>
                                          <p:attrName>style.visibility</p:attrName>
                                        </p:attrNameLst>
                                      </p:cBhvr>
                                      <p:to>
                                        <p:strVal val="visible"/>
                                      </p:to>
                                    </p:set>
                                    <p:animEffect filter="fade" transition="in">
                                      <p:cBhvr>
                                        <p:cTn dur="1000"/>
                                        <p:tgtEl>
                                          <p:spTgt spid="1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4" st="4"/>
                                            </p:txEl>
                                          </p:spTgt>
                                        </p:tgtEl>
                                        <p:attrNameLst>
                                          <p:attrName>style.visibility</p:attrName>
                                        </p:attrNameLst>
                                      </p:cBhvr>
                                      <p:to>
                                        <p:strVal val="visible"/>
                                      </p:to>
                                    </p:set>
                                    <p:animEffect filter="fade" transition="in">
                                      <p:cBhvr>
                                        <p:cTn dur="1000"/>
                                        <p:tgtEl>
                                          <p:spTgt spid="1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5" st="5"/>
                                            </p:txEl>
                                          </p:spTgt>
                                        </p:tgtEl>
                                        <p:attrNameLst>
                                          <p:attrName>style.visibility</p:attrName>
                                        </p:attrNameLst>
                                      </p:cBhvr>
                                      <p:to>
                                        <p:strVal val="visible"/>
                                      </p:to>
                                    </p:set>
                                    <p:animEffect filter="fade" transition="in">
                                      <p:cBhvr>
                                        <p:cTn dur="1000"/>
                                        <p:tgtEl>
                                          <p:spTgt spid="18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82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Lowest Chronic Absenteeism → SWD</a:t>
            </a:r>
            <a:endParaRPr/>
          </a:p>
        </p:txBody>
      </p:sp>
      <p:sp>
        <p:nvSpPr>
          <p:cNvPr id="194" name="Google Shape;194;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5" name="Google Shape;195;p33"/>
          <p:cNvPicPr preferRelativeResize="0"/>
          <p:nvPr/>
        </p:nvPicPr>
        <p:blipFill>
          <a:blip r:embed="rId3">
            <a:alphaModFix/>
          </a:blip>
          <a:stretch>
            <a:fillRect/>
          </a:stretch>
        </p:blipFill>
        <p:spPr>
          <a:xfrm>
            <a:off x="1310025" y="655300"/>
            <a:ext cx="6077726" cy="4225475"/>
          </a:xfrm>
          <a:prstGeom prst="rect">
            <a:avLst/>
          </a:prstGeom>
          <a:noFill/>
          <a:ln>
            <a:noFill/>
          </a:ln>
        </p:spPr>
      </p:pic>
      <p:pic>
        <p:nvPicPr>
          <p:cNvPr id="196" name="Google Shape;196;p33"/>
          <p:cNvPicPr preferRelativeResize="0"/>
          <p:nvPr/>
        </p:nvPicPr>
        <p:blipFill>
          <a:blip r:embed="rId4">
            <a:alphaModFix/>
          </a:blip>
          <a:stretch>
            <a:fillRect/>
          </a:stretch>
        </p:blipFill>
        <p:spPr>
          <a:xfrm>
            <a:off x="1214937" y="583888"/>
            <a:ext cx="6267901" cy="4368300"/>
          </a:xfrm>
          <a:prstGeom prst="rect">
            <a:avLst/>
          </a:prstGeom>
          <a:noFill/>
          <a:ln>
            <a:noFill/>
          </a:ln>
        </p:spPr>
      </p:pic>
      <p:pic>
        <p:nvPicPr>
          <p:cNvPr id="197" name="Google Shape;197;p33"/>
          <p:cNvPicPr preferRelativeResize="0"/>
          <p:nvPr/>
        </p:nvPicPr>
        <p:blipFill>
          <a:blip r:embed="rId5">
            <a:alphaModFix/>
          </a:blip>
          <a:stretch>
            <a:fillRect/>
          </a:stretch>
        </p:blipFill>
        <p:spPr>
          <a:xfrm>
            <a:off x="1185450" y="649300"/>
            <a:ext cx="6522176" cy="4368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 Recommendations</a:t>
            </a:r>
            <a:endParaRPr/>
          </a:p>
        </p:txBody>
      </p:sp>
      <p:sp>
        <p:nvSpPr>
          <p:cNvPr id="203" name="Google Shape;203;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Create measurable goals</a:t>
            </a:r>
            <a:endParaRPr/>
          </a:p>
          <a:p>
            <a:pPr indent="-317500" lvl="1" marL="914400" rtl="0" algn="l">
              <a:spcBef>
                <a:spcPts val="0"/>
              </a:spcBef>
              <a:spcAft>
                <a:spcPts val="0"/>
              </a:spcAft>
              <a:buSzPts val="1400"/>
              <a:buChar char="-"/>
            </a:pPr>
            <a:r>
              <a:rPr lang="en"/>
              <a:t>Target ‘Medium’ group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Target at risk populations → work with top performing schools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Targeted support </a:t>
            </a:r>
            <a:endParaRPr/>
          </a:p>
          <a:p>
            <a:pPr indent="-317500" lvl="1" marL="914400" rtl="0" algn="l">
              <a:spcBef>
                <a:spcPts val="0"/>
              </a:spcBef>
              <a:spcAft>
                <a:spcPts val="0"/>
              </a:spcAft>
              <a:buSzPts val="1400"/>
              <a:buChar char="-"/>
            </a:pPr>
            <a:r>
              <a:rPr lang="en"/>
              <a:t>Districts, boroughs, schools</a:t>
            </a:r>
            <a:endParaRPr/>
          </a:p>
          <a:p>
            <a:pPr indent="-317500" lvl="1" marL="914400" rtl="0" algn="l">
              <a:spcBef>
                <a:spcPts val="0"/>
              </a:spcBef>
              <a:spcAft>
                <a:spcPts val="0"/>
              </a:spcAft>
              <a:buSzPts val="1400"/>
              <a:buChar char="-"/>
            </a:pPr>
            <a:r>
              <a:rPr lang="en"/>
              <a:t>Grades, demographics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0" st="0"/>
                                            </p:txEl>
                                          </p:spTgt>
                                        </p:tgtEl>
                                        <p:attrNameLst>
                                          <p:attrName>style.visibility</p:attrName>
                                        </p:attrNameLst>
                                      </p:cBhvr>
                                      <p:to>
                                        <p:strVal val="visible"/>
                                      </p:to>
                                    </p:set>
                                    <p:animEffect filter="fade" transition="in">
                                      <p:cBhvr>
                                        <p:cTn dur="1000"/>
                                        <p:tgtEl>
                                          <p:spTgt spid="2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1" st="1"/>
                                            </p:txEl>
                                          </p:spTgt>
                                        </p:tgtEl>
                                        <p:attrNameLst>
                                          <p:attrName>style.visibility</p:attrName>
                                        </p:attrNameLst>
                                      </p:cBhvr>
                                      <p:to>
                                        <p:strVal val="visible"/>
                                      </p:to>
                                    </p:set>
                                    <p:animEffect filter="fade" transition="in">
                                      <p:cBhvr>
                                        <p:cTn dur="1000"/>
                                        <p:tgtEl>
                                          <p:spTgt spid="2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2" st="2"/>
                                            </p:txEl>
                                          </p:spTgt>
                                        </p:tgtEl>
                                        <p:attrNameLst>
                                          <p:attrName>style.visibility</p:attrName>
                                        </p:attrNameLst>
                                      </p:cBhvr>
                                      <p:to>
                                        <p:strVal val="visible"/>
                                      </p:to>
                                    </p:set>
                                    <p:animEffect filter="fade" transition="in">
                                      <p:cBhvr>
                                        <p:cTn dur="1000"/>
                                        <p:tgtEl>
                                          <p:spTgt spid="2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3" st="3"/>
                                            </p:txEl>
                                          </p:spTgt>
                                        </p:tgtEl>
                                        <p:attrNameLst>
                                          <p:attrName>style.visibility</p:attrName>
                                        </p:attrNameLst>
                                      </p:cBhvr>
                                      <p:to>
                                        <p:strVal val="visible"/>
                                      </p:to>
                                    </p:set>
                                    <p:animEffect filter="fade" transition="in">
                                      <p:cBhvr>
                                        <p:cTn dur="1000"/>
                                        <p:tgtEl>
                                          <p:spTgt spid="2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4" st="4"/>
                                            </p:txEl>
                                          </p:spTgt>
                                        </p:tgtEl>
                                        <p:attrNameLst>
                                          <p:attrName>style.visibility</p:attrName>
                                        </p:attrNameLst>
                                      </p:cBhvr>
                                      <p:to>
                                        <p:strVal val="visible"/>
                                      </p:to>
                                    </p:set>
                                    <p:animEffect filter="fade" transition="in">
                                      <p:cBhvr>
                                        <p:cTn dur="1000"/>
                                        <p:tgtEl>
                                          <p:spTgt spid="2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5" st="5"/>
                                            </p:txEl>
                                          </p:spTgt>
                                        </p:tgtEl>
                                        <p:attrNameLst>
                                          <p:attrName>style.visibility</p:attrName>
                                        </p:attrNameLst>
                                      </p:cBhvr>
                                      <p:to>
                                        <p:strVal val="visible"/>
                                      </p:to>
                                    </p:set>
                                    <p:animEffect filter="fade" transition="in">
                                      <p:cBhvr>
                                        <p:cTn dur="1000"/>
                                        <p:tgtEl>
                                          <p:spTgt spid="20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6" st="6"/>
                                            </p:txEl>
                                          </p:spTgt>
                                        </p:tgtEl>
                                        <p:attrNameLst>
                                          <p:attrName>style.visibility</p:attrName>
                                        </p:attrNameLst>
                                      </p:cBhvr>
                                      <p:to>
                                        <p:strVal val="visible"/>
                                      </p:to>
                                    </p:set>
                                    <p:animEffect filter="fade" transition="in">
                                      <p:cBhvr>
                                        <p:cTn dur="1000"/>
                                        <p:tgtEl>
                                          <p:spTgt spid="20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7" st="7"/>
                                            </p:txEl>
                                          </p:spTgt>
                                        </p:tgtEl>
                                        <p:attrNameLst>
                                          <p:attrName>style.visibility</p:attrName>
                                        </p:attrNameLst>
                                      </p:cBhvr>
                                      <p:to>
                                        <p:strVal val="visible"/>
                                      </p:to>
                                    </p:set>
                                    <p:animEffect filter="fade" transition="in">
                                      <p:cBhvr>
                                        <p:cTn dur="1000"/>
                                        <p:tgtEl>
                                          <p:spTgt spid="203">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Research</a:t>
            </a:r>
            <a:endParaRPr/>
          </a:p>
        </p:txBody>
      </p:sp>
      <p:sp>
        <p:nvSpPr>
          <p:cNvPr id="209" name="Google Shape;209;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Get more variables to </a:t>
            </a:r>
            <a:r>
              <a:rPr lang="en"/>
              <a:t>increase</a:t>
            </a:r>
            <a:r>
              <a:rPr lang="en"/>
              <a:t> model predictive power</a:t>
            </a:r>
            <a:endParaRPr/>
          </a:p>
          <a:p>
            <a:pPr indent="-317500" lvl="1" marL="914400" rtl="0" algn="l">
              <a:spcBef>
                <a:spcPts val="0"/>
              </a:spcBef>
              <a:spcAft>
                <a:spcPts val="0"/>
              </a:spcAft>
              <a:buSzPts val="1400"/>
              <a:buChar char="○"/>
            </a:pPr>
            <a:r>
              <a:rPr lang="en"/>
              <a:t>School survey (parent input!)</a:t>
            </a:r>
            <a:endParaRPr/>
          </a:p>
          <a:p>
            <a:pPr indent="-317500" lvl="1" marL="914400" rtl="0" algn="l">
              <a:spcBef>
                <a:spcPts val="0"/>
              </a:spcBef>
              <a:spcAft>
                <a:spcPts val="0"/>
              </a:spcAft>
              <a:buSzPts val="1400"/>
              <a:buChar char="○"/>
            </a:pPr>
            <a:r>
              <a:rPr lang="en"/>
              <a:t>Academic grades</a:t>
            </a:r>
            <a:endParaRPr/>
          </a:p>
          <a:p>
            <a:pPr indent="-342900" lvl="0" marL="457200" rtl="0" algn="l">
              <a:spcBef>
                <a:spcPts val="0"/>
              </a:spcBef>
              <a:spcAft>
                <a:spcPts val="0"/>
              </a:spcAft>
              <a:buSzPts val="1800"/>
              <a:buChar char="●"/>
            </a:pPr>
            <a:r>
              <a:rPr lang="en"/>
              <a:t>Test more hyperparameters/models</a:t>
            </a:r>
            <a:endParaRPr/>
          </a:p>
          <a:p>
            <a:pPr indent="-317500" lvl="1" marL="914400" rtl="0" algn="l">
              <a:spcBef>
                <a:spcPts val="0"/>
              </a:spcBef>
              <a:spcAft>
                <a:spcPts val="0"/>
              </a:spcAft>
              <a:buSzPts val="1400"/>
              <a:buChar char="○"/>
            </a:pPr>
            <a:r>
              <a:rPr lang="en"/>
              <a:t>turn chronic absenteeism from a multi class categorical variable to a binary variable. As we are concerned mostly with whether Chronic Absenteeism is 'High' or not.</a:t>
            </a:r>
            <a:endParaRPr/>
          </a:p>
          <a:p>
            <a:pPr indent="-342900" lvl="0" marL="457200" rtl="0" algn="l">
              <a:spcBef>
                <a:spcPts val="1600"/>
              </a:spcBef>
              <a:spcAft>
                <a:spcPts val="0"/>
              </a:spcAft>
              <a:buSzPts val="1800"/>
              <a:buChar char="●"/>
            </a:pPr>
            <a:r>
              <a:rPr lang="en"/>
              <a:t>Share with NYC DOE</a:t>
            </a:r>
            <a:endParaRPr/>
          </a:p>
          <a:p>
            <a:pPr indent="-317500" lvl="1" marL="914400" rtl="0" algn="l">
              <a:spcBef>
                <a:spcPts val="0"/>
              </a:spcBef>
              <a:spcAft>
                <a:spcPts val="0"/>
              </a:spcAft>
              <a:buSzPts val="1400"/>
              <a:buChar char="○"/>
            </a:pPr>
            <a:r>
              <a:rPr lang="en"/>
              <a:t>Research </a:t>
            </a:r>
            <a:r>
              <a:rPr lang="en"/>
              <a:t> why the exemplar schools (for high-risk categories) are doing so well.</a:t>
            </a:r>
            <a:endParaRPr/>
          </a:p>
          <a:p>
            <a:pPr indent="-342900" lvl="0" marL="457200" rtl="0" algn="l">
              <a:spcBef>
                <a:spcPts val="1600"/>
              </a:spcBef>
              <a:spcAft>
                <a:spcPts val="0"/>
              </a:spcAft>
              <a:buSzPts val="1800"/>
              <a:buChar char="●"/>
            </a:pPr>
            <a:r>
              <a:rPr lang="en"/>
              <a:t>Test predictions as real data comes out</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animEffect filter="fade" transition="in">
                                      <p:cBhvr>
                                        <p:cTn dur="1000"/>
                                        <p:tgtEl>
                                          <p:spTgt spid="2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1" st="1"/>
                                            </p:txEl>
                                          </p:spTgt>
                                        </p:tgtEl>
                                        <p:attrNameLst>
                                          <p:attrName>style.visibility</p:attrName>
                                        </p:attrNameLst>
                                      </p:cBhvr>
                                      <p:to>
                                        <p:strVal val="visible"/>
                                      </p:to>
                                    </p:set>
                                    <p:animEffect filter="fade" transition="in">
                                      <p:cBhvr>
                                        <p:cTn dur="1000"/>
                                        <p:tgtEl>
                                          <p:spTgt spid="2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2" st="2"/>
                                            </p:txEl>
                                          </p:spTgt>
                                        </p:tgtEl>
                                        <p:attrNameLst>
                                          <p:attrName>style.visibility</p:attrName>
                                        </p:attrNameLst>
                                      </p:cBhvr>
                                      <p:to>
                                        <p:strVal val="visible"/>
                                      </p:to>
                                    </p:set>
                                    <p:animEffect filter="fade" transition="in">
                                      <p:cBhvr>
                                        <p:cTn dur="1000"/>
                                        <p:tgtEl>
                                          <p:spTgt spid="2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3" st="3"/>
                                            </p:txEl>
                                          </p:spTgt>
                                        </p:tgtEl>
                                        <p:attrNameLst>
                                          <p:attrName>style.visibility</p:attrName>
                                        </p:attrNameLst>
                                      </p:cBhvr>
                                      <p:to>
                                        <p:strVal val="visible"/>
                                      </p:to>
                                    </p:set>
                                    <p:animEffect filter="fade" transition="in">
                                      <p:cBhvr>
                                        <p:cTn dur="1000"/>
                                        <p:tgtEl>
                                          <p:spTgt spid="2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4" st="4"/>
                                            </p:txEl>
                                          </p:spTgt>
                                        </p:tgtEl>
                                        <p:attrNameLst>
                                          <p:attrName>style.visibility</p:attrName>
                                        </p:attrNameLst>
                                      </p:cBhvr>
                                      <p:to>
                                        <p:strVal val="visible"/>
                                      </p:to>
                                    </p:set>
                                    <p:animEffect filter="fade" transition="in">
                                      <p:cBhvr>
                                        <p:cTn dur="1000"/>
                                        <p:tgtEl>
                                          <p:spTgt spid="20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5" st="5"/>
                                            </p:txEl>
                                          </p:spTgt>
                                        </p:tgtEl>
                                        <p:attrNameLst>
                                          <p:attrName>style.visibility</p:attrName>
                                        </p:attrNameLst>
                                      </p:cBhvr>
                                      <p:to>
                                        <p:strVal val="visible"/>
                                      </p:to>
                                    </p:set>
                                    <p:animEffect filter="fade" transition="in">
                                      <p:cBhvr>
                                        <p:cTn dur="1000"/>
                                        <p:tgtEl>
                                          <p:spTgt spid="20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6" st="6"/>
                                            </p:txEl>
                                          </p:spTgt>
                                        </p:tgtEl>
                                        <p:attrNameLst>
                                          <p:attrName>style.visibility</p:attrName>
                                        </p:attrNameLst>
                                      </p:cBhvr>
                                      <p:to>
                                        <p:strVal val="visible"/>
                                      </p:to>
                                    </p:set>
                                    <p:animEffect filter="fade" transition="in">
                                      <p:cBhvr>
                                        <p:cTn dur="1000"/>
                                        <p:tgtEl>
                                          <p:spTgt spid="20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7" st="7"/>
                                            </p:txEl>
                                          </p:spTgt>
                                        </p:tgtEl>
                                        <p:attrNameLst>
                                          <p:attrName>style.visibility</p:attrName>
                                        </p:attrNameLst>
                                      </p:cBhvr>
                                      <p:to>
                                        <p:strVal val="visible"/>
                                      </p:to>
                                    </p:set>
                                    <p:animEffect filter="fade" transition="in">
                                      <p:cBhvr>
                                        <p:cTn dur="1000"/>
                                        <p:tgtEl>
                                          <p:spTgt spid="20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8" st="8"/>
                                            </p:txEl>
                                          </p:spTgt>
                                        </p:tgtEl>
                                        <p:attrNameLst>
                                          <p:attrName>style.visibility</p:attrName>
                                        </p:attrNameLst>
                                      </p:cBhvr>
                                      <p:to>
                                        <p:strVal val="visible"/>
                                      </p:to>
                                    </p:set>
                                    <p:animEffect filter="fade" transition="in">
                                      <p:cBhvr>
                                        <p:cTn dur="1000"/>
                                        <p:tgtEl>
                                          <p:spTgt spid="20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6" name="Google Shape;216;p36"/>
          <p:cNvPicPr preferRelativeResize="0"/>
          <p:nvPr/>
        </p:nvPicPr>
        <p:blipFill>
          <a:blip r:embed="rId3">
            <a:alphaModFix/>
          </a:blip>
          <a:stretch>
            <a:fillRect/>
          </a:stretch>
        </p:blipFill>
        <p:spPr>
          <a:xfrm>
            <a:off x="1828800" y="42863"/>
            <a:ext cx="5486400" cy="5057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 see hyperlinks</a:t>
            </a:r>
            <a:endParaRPr/>
          </a:p>
        </p:txBody>
      </p:sp>
      <p:sp>
        <p:nvSpPr>
          <p:cNvPr id="222" name="Google Shape;222;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District Borough Number Image</a:t>
            </a:r>
            <a:endParaRPr/>
          </a:p>
          <a:p>
            <a:pPr indent="-342900" lvl="0" marL="457200" rtl="0" algn="l">
              <a:spcBef>
                <a:spcPts val="0"/>
              </a:spcBef>
              <a:spcAft>
                <a:spcPts val="0"/>
              </a:spcAft>
              <a:buSzPts val="1800"/>
              <a:buChar char="●"/>
            </a:pPr>
            <a:r>
              <a:rPr lang="en" u="sng">
                <a:solidFill>
                  <a:schemeClr val="hlink"/>
                </a:solidFill>
                <a:hlinkClick r:id="rId4"/>
              </a:rPr>
              <a:t>'2' image</a:t>
            </a:r>
            <a:endParaRPr/>
          </a:p>
          <a:p>
            <a:pPr indent="-342900" lvl="0" marL="457200" rtl="0" algn="l">
              <a:spcBef>
                <a:spcPts val="0"/>
              </a:spcBef>
              <a:spcAft>
                <a:spcPts val="0"/>
              </a:spcAft>
              <a:buSzPts val="1800"/>
              <a:buChar char="●"/>
            </a:pPr>
            <a:r>
              <a:rPr lang="en" u="sng">
                <a:solidFill>
                  <a:schemeClr val="hlink"/>
                </a:solidFill>
                <a:hlinkClick r:id="rId5"/>
              </a:rPr>
              <a:t>'5' image</a:t>
            </a:r>
            <a:endParaRPr/>
          </a:p>
          <a:p>
            <a:pPr indent="-342900" lvl="0" marL="457200" rtl="0" algn="l">
              <a:spcBef>
                <a:spcPts val="0"/>
              </a:spcBef>
              <a:spcAft>
                <a:spcPts val="0"/>
              </a:spcAft>
              <a:buSzPts val="1800"/>
              <a:buChar char="●"/>
            </a:pPr>
            <a:r>
              <a:rPr lang="en" u="sng">
                <a:solidFill>
                  <a:schemeClr val="hlink"/>
                </a:solidFill>
                <a:hlinkClick r:id="rId6"/>
              </a:rPr>
              <a:t>'AVERAGE' image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Chronically Absent Over Time</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8" name="Google Shape;68;p15"/>
          <p:cNvPicPr preferRelativeResize="0"/>
          <p:nvPr/>
        </p:nvPicPr>
        <p:blipFill>
          <a:blip r:embed="rId3">
            <a:alphaModFix/>
          </a:blip>
          <a:stretch>
            <a:fillRect/>
          </a:stretch>
        </p:blipFill>
        <p:spPr>
          <a:xfrm>
            <a:off x="1698925" y="1063750"/>
            <a:ext cx="5390775" cy="3593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Attendance vs Nex Year’s % Chronic Absent</a:t>
            </a:r>
            <a:endParaRPr/>
          </a:p>
          <a:p>
            <a:pPr indent="0" lvl="0" marL="0" rtl="0" algn="l">
              <a:spcBef>
                <a:spcPts val="0"/>
              </a:spcBef>
              <a:spcAft>
                <a:spcPts val="0"/>
              </a:spcAft>
              <a:buNone/>
            </a:pPr>
            <a:r>
              <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5" name="Google Shape;75;p16"/>
          <p:cNvPicPr preferRelativeResize="0"/>
          <p:nvPr/>
        </p:nvPicPr>
        <p:blipFill>
          <a:blip r:embed="rId3">
            <a:alphaModFix/>
          </a:blip>
          <a:stretch>
            <a:fillRect/>
          </a:stretch>
        </p:blipFill>
        <p:spPr>
          <a:xfrm>
            <a:off x="2028825" y="1203325"/>
            <a:ext cx="5086350" cy="3314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Chronically Absent by Demographic Variable</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2" name="Google Shape;82;p17"/>
          <p:cNvPicPr preferRelativeResize="0"/>
          <p:nvPr/>
        </p:nvPicPr>
        <p:blipFill>
          <a:blip r:embed="rId3">
            <a:alphaModFix/>
          </a:blip>
          <a:stretch>
            <a:fillRect/>
          </a:stretch>
        </p:blipFill>
        <p:spPr>
          <a:xfrm>
            <a:off x="1403525" y="990513"/>
            <a:ext cx="5581900" cy="3740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Chronically Absent by Grade</a:t>
            </a:r>
            <a:endParaRPr sz="1100">
              <a:solidFill>
                <a:srgbClr val="000000"/>
              </a:solidFill>
            </a:endParaRPr>
          </a:p>
          <a:p>
            <a:pPr indent="0" lvl="0" marL="0" rtl="0" algn="l">
              <a:spcBef>
                <a:spcPts val="0"/>
              </a:spcBef>
              <a:spcAft>
                <a:spcPts val="0"/>
              </a:spcAft>
              <a:buNone/>
            </a:pPr>
            <a:r>
              <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9" name="Google Shape;89;p18"/>
          <p:cNvPicPr preferRelativeResize="0"/>
          <p:nvPr/>
        </p:nvPicPr>
        <p:blipFill>
          <a:blip r:embed="rId3">
            <a:alphaModFix/>
          </a:blip>
          <a:stretch>
            <a:fillRect/>
          </a:stretch>
        </p:blipFill>
        <p:spPr>
          <a:xfrm>
            <a:off x="1368750" y="1152475"/>
            <a:ext cx="5599275" cy="3732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 Steps of Note</a:t>
            </a:r>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Explored mystery ‘s’ in numeric data</a:t>
            </a:r>
            <a:endParaRPr/>
          </a:p>
          <a:p>
            <a:pPr indent="-342900" lvl="0" marL="457200" rtl="0" algn="l">
              <a:spcBef>
                <a:spcPts val="1600"/>
              </a:spcBef>
              <a:spcAft>
                <a:spcPts val="0"/>
              </a:spcAft>
              <a:buSzPts val="1800"/>
              <a:buChar char="●"/>
            </a:pPr>
            <a:r>
              <a:rPr lang="en"/>
              <a:t>created the variable 'Next Year % Chronically Absent'</a:t>
            </a:r>
            <a:endParaRPr/>
          </a:p>
          <a:p>
            <a:pPr indent="-342900" lvl="0" marL="457200" rtl="0" algn="l">
              <a:spcBef>
                <a:spcPts val="1600"/>
              </a:spcBef>
              <a:spcAft>
                <a:spcPts val="0"/>
              </a:spcAft>
              <a:buSzPts val="1800"/>
              <a:buChar char="●"/>
            </a:pPr>
            <a:r>
              <a:rPr lang="en"/>
              <a:t>Dealt with highly correlated variables (goal = model </a:t>
            </a:r>
            <a:r>
              <a:rPr lang="en"/>
              <a:t>generalizability</a:t>
            </a:r>
            <a:r>
              <a:rPr lang="en"/>
              <a:t>) </a:t>
            </a:r>
            <a:endParaRPr/>
          </a:p>
          <a:p>
            <a:pPr indent="-342900" lvl="0" marL="457200" rtl="0" algn="l">
              <a:spcBef>
                <a:spcPts val="1600"/>
              </a:spcBef>
              <a:spcAft>
                <a:spcPts val="0"/>
              </a:spcAft>
              <a:buSzPts val="1800"/>
              <a:buChar char="●"/>
            </a:pPr>
            <a:r>
              <a:rPr lang="en"/>
              <a:t>Created target variable ‘Next Year % Chronically Absent’ for multiclass classification &amp; regression</a:t>
            </a:r>
            <a:endParaRPr/>
          </a:p>
          <a:p>
            <a:pPr indent="-317500" lvl="1" marL="914400" rtl="0" algn="l">
              <a:spcBef>
                <a:spcPts val="1600"/>
              </a:spcBef>
              <a:spcAft>
                <a:spcPts val="0"/>
              </a:spcAft>
              <a:buSzPts val="1400"/>
              <a:buChar char="○"/>
            </a:pPr>
            <a:r>
              <a:rPr lang="en"/>
              <a:t>‘High’ = 1 std deviations above mean</a:t>
            </a:r>
            <a:endParaRPr/>
          </a:p>
          <a:p>
            <a:pPr indent="-317500" lvl="1" marL="914400" rtl="0" algn="l">
              <a:spcBef>
                <a:spcPts val="1600"/>
              </a:spcBef>
              <a:spcAft>
                <a:spcPts val="0"/>
              </a:spcAft>
              <a:buSzPts val="1400"/>
              <a:buChar char="○"/>
            </a:pPr>
            <a:r>
              <a:rPr lang="en"/>
              <a:t>‘Med’ = +/- 1 std from mean</a:t>
            </a:r>
            <a:endParaRPr/>
          </a:p>
          <a:p>
            <a:pPr indent="-317500" lvl="1" marL="914400" rtl="0" algn="l">
              <a:spcBef>
                <a:spcPts val="1600"/>
              </a:spcBef>
              <a:spcAft>
                <a:spcPts val="1600"/>
              </a:spcAft>
              <a:buSzPts val="1400"/>
              <a:buChar char="○"/>
            </a:pPr>
            <a:r>
              <a:rPr lang="en"/>
              <a:t>‘Low’ = 1 std dev below mean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0" st="0"/>
                                            </p:txEl>
                                          </p:spTgt>
                                        </p:tgtEl>
                                        <p:attrNameLst>
                                          <p:attrName>style.visibility</p:attrName>
                                        </p:attrNameLst>
                                      </p:cBhvr>
                                      <p:to>
                                        <p:strVal val="visible"/>
                                      </p:to>
                                    </p:set>
                                    <p:animEffect filter="fade" transition="in">
                                      <p:cBhvr>
                                        <p:cTn dur="1000"/>
                                        <p:tgtEl>
                                          <p:spTgt spid="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1" st="1"/>
                                            </p:txEl>
                                          </p:spTgt>
                                        </p:tgtEl>
                                        <p:attrNameLst>
                                          <p:attrName>style.visibility</p:attrName>
                                        </p:attrNameLst>
                                      </p:cBhvr>
                                      <p:to>
                                        <p:strVal val="visible"/>
                                      </p:to>
                                    </p:set>
                                    <p:animEffect filter="fade" transition="in">
                                      <p:cBhvr>
                                        <p:cTn dur="1000"/>
                                        <p:tgtEl>
                                          <p:spTgt spid="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2" st="2"/>
                                            </p:txEl>
                                          </p:spTgt>
                                        </p:tgtEl>
                                        <p:attrNameLst>
                                          <p:attrName>style.visibility</p:attrName>
                                        </p:attrNameLst>
                                      </p:cBhvr>
                                      <p:to>
                                        <p:strVal val="visible"/>
                                      </p:to>
                                    </p:set>
                                    <p:animEffect filter="fade" transition="in">
                                      <p:cBhvr>
                                        <p:cTn dur="1000"/>
                                        <p:tgtEl>
                                          <p:spTgt spid="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3" st="3"/>
                                            </p:txEl>
                                          </p:spTgt>
                                        </p:tgtEl>
                                        <p:attrNameLst>
                                          <p:attrName>style.visibility</p:attrName>
                                        </p:attrNameLst>
                                      </p:cBhvr>
                                      <p:to>
                                        <p:strVal val="visible"/>
                                      </p:to>
                                    </p:set>
                                    <p:animEffect filter="fade" transition="in">
                                      <p:cBhvr>
                                        <p:cTn dur="1000"/>
                                        <p:tgtEl>
                                          <p:spTgt spid="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4" st="4"/>
                                            </p:txEl>
                                          </p:spTgt>
                                        </p:tgtEl>
                                        <p:attrNameLst>
                                          <p:attrName>style.visibility</p:attrName>
                                        </p:attrNameLst>
                                      </p:cBhvr>
                                      <p:to>
                                        <p:strVal val="visible"/>
                                      </p:to>
                                    </p:set>
                                    <p:animEffect filter="fade" transition="in">
                                      <p:cBhvr>
                                        <p:cTn dur="1000"/>
                                        <p:tgtEl>
                                          <p:spTgt spid="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5" st="5"/>
                                            </p:txEl>
                                          </p:spTgt>
                                        </p:tgtEl>
                                        <p:attrNameLst>
                                          <p:attrName>style.visibility</p:attrName>
                                        </p:attrNameLst>
                                      </p:cBhvr>
                                      <p:to>
                                        <p:strVal val="visible"/>
                                      </p:to>
                                    </p:set>
                                    <p:animEffect filter="fade" transition="in">
                                      <p:cBhvr>
                                        <p:cTn dur="1000"/>
                                        <p:tgtEl>
                                          <p:spTgt spid="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6" st="6"/>
                                            </p:txEl>
                                          </p:spTgt>
                                        </p:tgtEl>
                                        <p:attrNameLst>
                                          <p:attrName>style.visibility</p:attrName>
                                        </p:attrNameLst>
                                      </p:cBhvr>
                                      <p:to>
                                        <p:strVal val="visible"/>
                                      </p:to>
                                    </p:set>
                                    <p:animEffect filter="fade" transition="in">
                                      <p:cBhvr>
                                        <p:cTn dur="1000"/>
                                        <p:tgtEl>
                                          <p:spTgt spid="9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 Steps of Note</a:t>
            </a:r>
            <a:endParaRPr/>
          </a:p>
          <a:p>
            <a:pPr indent="0" lvl="0" marL="0" rtl="0" algn="l">
              <a:spcBef>
                <a:spcPts val="0"/>
              </a:spcBef>
              <a:spcAft>
                <a:spcPts val="0"/>
              </a:spcAft>
              <a:buNone/>
            </a:pPr>
            <a:r>
              <a:t/>
            </a:r>
            <a:endParaRPr/>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Categorical Values</a:t>
            </a:r>
            <a:endParaRPr/>
          </a:p>
          <a:p>
            <a:pPr indent="0" lvl="0" marL="0" rtl="0" algn="l">
              <a:spcBef>
                <a:spcPts val="1600"/>
              </a:spcBef>
              <a:spcAft>
                <a:spcPts val="0"/>
              </a:spcAft>
              <a:buNone/>
            </a:pPr>
            <a:r>
              <a:rPr i="1" lang="en" sz="1600"/>
              <a:t>Reducing Number, </a:t>
            </a:r>
            <a:endParaRPr i="1" sz="1600"/>
          </a:p>
          <a:p>
            <a:pPr indent="0" lvl="0" marL="0" rtl="0" algn="l">
              <a:spcBef>
                <a:spcPts val="1600"/>
              </a:spcBef>
              <a:spcAft>
                <a:spcPts val="0"/>
              </a:spcAft>
              <a:buNone/>
            </a:pPr>
            <a:r>
              <a:rPr i="1" lang="en" sz="1600"/>
              <a:t>Retaining Information</a:t>
            </a:r>
            <a:endParaRPr i="1" sz="1600"/>
          </a:p>
          <a:p>
            <a:pPr indent="0" lvl="0" marL="0" rtl="0" algn="l">
              <a:spcBef>
                <a:spcPts val="1600"/>
              </a:spcBef>
              <a:spcAft>
                <a:spcPts val="1600"/>
              </a:spcAft>
              <a:buNone/>
            </a:pPr>
            <a:r>
              <a:t/>
            </a:r>
            <a:endParaRPr/>
          </a:p>
        </p:txBody>
      </p:sp>
      <p:pic>
        <p:nvPicPr>
          <p:cNvPr id="102" name="Google Shape;102;p20"/>
          <p:cNvPicPr preferRelativeResize="0"/>
          <p:nvPr/>
        </p:nvPicPr>
        <p:blipFill>
          <a:blip r:embed="rId3">
            <a:alphaModFix/>
          </a:blip>
          <a:stretch>
            <a:fillRect/>
          </a:stretch>
        </p:blipFill>
        <p:spPr>
          <a:xfrm>
            <a:off x="2966448" y="1099763"/>
            <a:ext cx="6062899" cy="3521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Year % Chronically Absent by Borough</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9" name="Google Shape;109;p21"/>
          <p:cNvPicPr preferRelativeResize="0"/>
          <p:nvPr/>
        </p:nvPicPr>
        <p:blipFill>
          <a:blip r:embed="rId3">
            <a:alphaModFix/>
          </a:blip>
          <a:stretch>
            <a:fillRect/>
          </a:stretch>
        </p:blipFill>
        <p:spPr>
          <a:xfrm>
            <a:off x="1081125" y="1017715"/>
            <a:ext cx="5881775" cy="3865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